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60" r:id="rId3"/>
    <p:sldId id="261" r:id="rId4"/>
    <p:sldId id="262" r:id="rId5"/>
    <p:sldId id="257" r:id="rId6"/>
    <p:sldId id="263" r:id="rId7"/>
    <p:sldId id="264" r:id="rId8"/>
    <p:sldId id="265" r:id="rId9"/>
    <p:sldId id="266" r:id="rId10"/>
    <p:sldId id="267" r:id="rId11"/>
    <p:sldId id="268" r:id="rId12"/>
    <p:sldId id="259" r:id="rId13"/>
    <p:sldId id="271" r:id="rId14"/>
    <p:sldId id="269" r:id="rId15"/>
    <p:sldId id="272" r:id="rId16"/>
    <p:sldId id="273" r:id="rId17"/>
    <p:sldId id="274" r:id="rId18"/>
    <p:sldId id="258" r:id="rId19"/>
    <p:sldId id="275" r:id="rId20"/>
    <p:sldId id="276" r:id="rId21"/>
    <p:sldId id="277" r:id="rId22"/>
    <p:sldId id="278" r:id="rId23"/>
    <p:sldId id="27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713"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58"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8A2D600-D3E8-4AA5-B451-F189058CF856}" type="datetimeFigureOut">
              <a:rPr lang="en-CA" smtClean="0"/>
              <a:t>04/02/2016</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4C03AD-703D-4416-AD42-8C34DBD21A2E}" type="slidenum">
              <a:rPr lang="en-CA" smtClean="0"/>
              <a:t>‹#›</a:t>
            </a:fld>
            <a:endParaRPr lang="en-C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50D9D-5A20-4DD5-A5FA-F26ABA21A320}" type="datetimeFigureOut">
              <a:rPr lang="en-CA" smtClean="0"/>
              <a:pPr/>
              <a:t>04/02/2016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F1F6E9-2CDD-4ECF-BF60-7D7F8AB1927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50D9D-5A20-4DD5-A5FA-F26ABA21A320}" type="datetimeFigureOut">
              <a:rPr lang="en-CA" smtClean="0"/>
              <a:pPr/>
              <a:t>04/02/2016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1F6E9-2CDD-4ECF-BF60-7D7F8AB1927C}"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err="1" smtClean="0">
                <a:solidFill>
                  <a:schemeClr val="tx2"/>
                </a:solidFill>
              </a:rPr>
              <a:t>Scratchbuilding</a:t>
            </a:r>
            <a:endParaRPr lang="en-CA" sz="6000" dirty="0">
              <a:solidFill>
                <a:schemeClr val="tx2"/>
              </a:solidFill>
            </a:endParaRPr>
          </a:p>
        </p:txBody>
      </p:sp>
      <p:sp>
        <p:nvSpPr>
          <p:cNvPr id="3" name="Subtitle 2"/>
          <p:cNvSpPr>
            <a:spLocks noGrp="1"/>
          </p:cNvSpPr>
          <p:nvPr>
            <p:ph type="subTitle" idx="1"/>
          </p:nvPr>
        </p:nvSpPr>
        <p:spPr/>
        <p:txBody>
          <a:bodyPr>
            <a:normAutofit/>
          </a:bodyPr>
          <a:lstStyle/>
          <a:p>
            <a:r>
              <a:rPr lang="en-US" sz="3600" dirty="0" smtClean="0">
                <a:solidFill>
                  <a:srgbClr val="002060"/>
                </a:solidFill>
              </a:rPr>
              <a:t>(or why don’t they make a kit?)</a:t>
            </a:r>
            <a:endParaRPr lang="en-CA" sz="36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5000" b="-25000"/>
          </a:stretch>
        </a:blipFill>
        <a:effectLst/>
      </p:bgPr>
    </p:bg>
    <p:spTree>
      <p:nvGrpSpPr>
        <p:cNvPr id="1" name=""/>
        <p:cNvGrpSpPr/>
        <p:nvPr/>
      </p:nvGrpSpPr>
      <p:grpSpPr>
        <a:xfrm>
          <a:off x="0" y="0"/>
          <a:ext cx="0" cy="0"/>
          <a:chOff x="0" y="0"/>
          <a:chExt cx="0" cy="0"/>
        </a:xfrm>
      </p:grpSpPr>
      <p:pic>
        <p:nvPicPr>
          <p:cNvPr id="6" name="Picture 5"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7" name="TextBox 6"/>
          <p:cNvSpPr txBox="1"/>
          <p:nvPr/>
        </p:nvSpPr>
        <p:spPr>
          <a:xfrm>
            <a:off x="1547664" y="332656"/>
            <a:ext cx="6129242" cy="707886"/>
          </a:xfrm>
          <a:prstGeom prst="rect">
            <a:avLst/>
          </a:prstGeom>
          <a:noFill/>
        </p:spPr>
        <p:txBody>
          <a:bodyPr wrap="none" rtlCol="0">
            <a:spAutoFit/>
          </a:bodyPr>
          <a:lstStyle/>
          <a:p>
            <a:r>
              <a:rPr lang="en-US" sz="4000" dirty="0" smtClean="0">
                <a:solidFill>
                  <a:schemeClr val="bg2"/>
                </a:solidFill>
              </a:rPr>
              <a:t>Sorry, some math is involved</a:t>
            </a:r>
            <a:endParaRPr lang="en-CA" sz="4000" dirty="0">
              <a:solidFill>
                <a:schemeClr val="bg2"/>
              </a:solidFill>
            </a:endParaRPr>
          </a:p>
        </p:txBody>
      </p:sp>
      <p:sp>
        <p:nvSpPr>
          <p:cNvPr id="8" name="TextBox 7"/>
          <p:cNvSpPr txBox="1"/>
          <p:nvPr/>
        </p:nvSpPr>
        <p:spPr>
          <a:xfrm>
            <a:off x="755576" y="1340768"/>
            <a:ext cx="7776864" cy="5355312"/>
          </a:xfrm>
          <a:prstGeom prst="rect">
            <a:avLst/>
          </a:prstGeom>
          <a:noFill/>
        </p:spPr>
        <p:txBody>
          <a:bodyPr wrap="square" rtlCol="0">
            <a:spAutoFit/>
          </a:bodyPr>
          <a:lstStyle/>
          <a:p>
            <a:pPr>
              <a:buFont typeface="Arial" pitchFamily="34" charset="0"/>
              <a:buChar char="•"/>
            </a:pPr>
            <a:r>
              <a:rPr lang="en-US" dirty="0" smtClean="0">
                <a:solidFill>
                  <a:srgbClr val="002060"/>
                </a:solidFill>
              </a:rPr>
              <a:t>Scale: What does it mean?  It is a FRACTION.</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You want a 1/35 scale model of a subject. That means it is 1/35 the size of the original. If the full size object is 18 feet long, your model will 18/35 = 0.51 feet long. How long is that? Who knows! Better to work in inches (or mm). </a:t>
            </a:r>
          </a:p>
          <a:p>
            <a:pPr>
              <a:buFont typeface="Arial" pitchFamily="34" charset="0"/>
              <a:buChar char="•"/>
            </a:pPr>
            <a:r>
              <a:rPr lang="en-US" dirty="0" smtClean="0">
                <a:solidFill>
                  <a:srgbClr val="002060"/>
                </a:solidFill>
              </a:rPr>
              <a:t>Your 18 foot original is (18 x 12)=216 inches long. Your 1/35 model will then be 216/35 = 6.17” long.</a:t>
            </a:r>
          </a:p>
          <a:p>
            <a:pPr>
              <a:buFont typeface="Arial" pitchFamily="34" charset="0"/>
              <a:buChar char="•"/>
            </a:pPr>
            <a:endParaRPr lang="en-US" dirty="0">
              <a:solidFill>
                <a:srgbClr val="002060"/>
              </a:solidFill>
            </a:endParaRPr>
          </a:p>
          <a:p>
            <a:pPr>
              <a:buFont typeface="Arial" pitchFamily="34" charset="0"/>
              <a:buChar char="•"/>
            </a:pPr>
            <a:r>
              <a:rPr lang="en-US" dirty="0" smtClean="0">
                <a:solidFill>
                  <a:srgbClr val="002060"/>
                </a:solidFill>
              </a:rPr>
              <a:t>Say you have a 1/72 drawing and you want to enlarge it to 1/48.  Take the length, for example and measure it. Multiply that length by the original scale (72) to obtain the full size length. Then divide by the desired scale (48) to get the model length. This works for any scale.</a:t>
            </a:r>
          </a:p>
          <a:p>
            <a:pPr>
              <a:buFont typeface="Arial" pitchFamily="34" charset="0"/>
              <a:buChar char="•"/>
            </a:pPr>
            <a:endParaRPr lang="en-US" dirty="0">
              <a:solidFill>
                <a:srgbClr val="002060"/>
              </a:solidFill>
            </a:endParaRPr>
          </a:p>
          <a:p>
            <a:pPr>
              <a:buFont typeface="Arial" pitchFamily="34" charset="0"/>
              <a:buChar char="•"/>
            </a:pPr>
            <a:r>
              <a:rPr lang="en-US" dirty="0" smtClean="0">
                <a:solidFill>
                  <a:srgbClr val="002060"/>
                </a:solidFill>
              </a:rPr>
              <a:t>The key thing to take away from this is you NEED a calculator, and you NEED a ruler marked off in decimal (10 divisions to the inch) graduations. That way, when you need to mark 6.17 inches, you can do so without having to memorize decimal equivalents to fractions.</a:t>
            </a:r>
          </a:p>
          <a:p>
            <a:pPr>
              <a:buFont typeface="Arial" pitchFamily="34" charset="0"/>
              <a:buChar char="•"/>
            </a:pPr>
            <a:endParaRPr lang="en-US" dirty="0">
              <a:solidFill>
                <a:srgbClr val="002060"/>
              </a:solidFill>
            </a:endParaRPr>
          </a:p>
          <a:p>
            <a:pPr>
              <a:buFont typeface="Arial" pitchFamily="34" charset="0"/>
              <a:buChar char="•"/>
            </a:pPr>
            <a:endParaRPr lang="en-US" dirty="0" smtClean="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5000" b="-25000"/>
          </a:stretch>
        </a:blipFill>
        <a:effectLst/>
      </p:bgPr>
    </p:bg>
    <p:spTree>
      <p:nvGrpSpPr>
        <p:cNvPr id="1" name=""/>
        <p:cNvGrpSpPr/>
        <p:nvPr/>
      </p:nvGrpSpPr>
      <p:grpSpPr>
        <a:xfrm>
          <a:off x="0" y="0"/>
          <a:ext cx="0" cy="0"/>
          <a:chOff x="0" y="0"/>
          <a:chExt cx="0" cy="0"/>
        </a:xfrm>
      </p:grpSpPr>
      <p:pic>
        <p:nvPicPr>
          <p:cNvPr id="6" name="Picture 5"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7" name="TextBox 6"/>
          <p:cNvSpPr txBox="1"/>
          <p:nvPr/>
        </p:nvSpPr>
        <p:spPr>
          <a:xfrm>
            <a:off x="539552" y="332656"/>
            <a:ext cx="8177175" cy="646331"/>
          </a:xfrm>
          <a:prstGeom prst="rect">
            <a:avLst/>
          </a:prstGeom>
          <a:noFill/>
        </p:spPr>
        <p:txBody>
          <a:bodyPr wrap="none" rtlCol="0">
            <a:spAutoFit/>
          </a:bodyPr>
          <a:lstStyle/>
          <a:p>
            <a:r>
              <a:rPr lang="en-US" sz="3600" dirty="0" smtClean="0">
                <a:solidFill>
                  <a:schemeClr val="bg2"/>
                </a:solidFill>
              </a:rPr>
              <a:t>Get as much info on the subject as you can</a:t>
            </a:r>
            <a:endParaRPr lang="en-CA" sz="3600" dirty="0">
              <a:solidFill>
                <a:schemeClr val="bg2"/>
              </a:solidFill>
            </a:endParaRPr>
          </a:p>
        </p:txBody>
      </p:sp>
      <p:sp>
        <p:nvSpPr>
          <p:cNvPr id="8" name="TextBox 7"/>
          <p:cNvSpPr txBox="1"/>
          <p:nvPr/>
        </p:nvSpPr>
        <p:spPr>
          <a:xfrm>
            <a:off x="755576" y="1340768"/>
            <a:ext cx="7776864" cy="1477328"/>
          </a:xfrm>
          <a:prstGeom prst="rect">
            <a:avLst/>
          </a:prstGeom>
          <a:noFill/>
        </p:spPr>
        <p:txBody>
          <a:bodyPr wrap="square" rtlCol="0">
            <a:spAutoFit/>
          </a:bodyPr>
          <a:lstStyle/>
          <a:p>
            <a:pPr>
              <a:buFont typeface="Arial" pitchFamily="34" charset="0"/>
              <a:buChar char="•"/>
            </a:pPr>
            <a:r>
              <a:rPr lang="en-US" dirty="0" smtClean="0">
                <a:solidFill>
                  <a:srgbClr val="002060"/>
                </a:solidFill>
              </a:rPr>
              <a:t>Google is your friend. Google Images is your BEST friend</a:t>
            </a:r>
            <a:r>
              <a:rPr lang="en-US" dirty="0" smtClean="0">
                <a:solidFill>
                  <a:srgbClr val="002060"/>
                </a:solidFill>
              </a:rPr>
              <a:t>.</a:t>
            </a:r>
          </a:p>
          <a:p>
            <a:pPr>
              <a:buFont typeface="Arial" pitchFamily="34" charset="0"/>
              <a:buChar char="•"/>
            </a:pPr>
            <a:r>
              <a:rPr lang="en-US" dirty="0" smtClean="0">
                <a:solidFill>
                  <a:srgbClr val="002060"/>
                </a:solidFill>
              </a:rPr>
              <a:t>Not all websites will let you download or save images, but the snipping tool can be used to capture the image.</a:t>
            </a:r>
            <a:endParaRPr lang="en-US" dirty="0" smtClean="0">
              <a:solidFill>
                <a:srgbClr val="002060"/>
              </a:solidFill>
            </a:endParaRPr>
          </a:p>
          <a:p>
            <a:pPr>
              <a:buFont typeface="Arial" pitchFamily="34" charset="0"/>
              <a:buChar char="•"/>
            </a:pPr>
            <a:r>
              <a:rPr lang="en-US" dirty="0" smtClean="0">
                <a:solidFill>
                  <a:srgbClr val="002060"/>
                </a:solidFill>
              </a:rPr>
              <a:t>Gather it all together and </a:t>
            </a:r>
            <a:r>
              <a:rPr lang="en-US" dirty="0" smtClean="0">
                <a:solidFill>
                  <a:srgbClr val="002060"/>
                </a:solidFill>
              </a:rPr>
              <a:t>look at what you have. Do you have views of all sides?</a:t>
            </a:r>
          </a:p>
          <a:p>
            <a:pPr>
              <a:buFont typeface="Arial" pitchFamily="34" charset="0"/>
              <a:buChar char="•"/>
            </a:pPr>
            <a:endParaRPr lang="en-US"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TextBox 2"/>
          <p:cNvSpPr txBox="1"/>
          <p:nvPr/>
        </p:nvSpPr>
        <p:spPr>
          <a:xfrm>
            <a:off x="899592" y="188640"/>
            <a:ext cx="7250383" cy="769441"/>
          </a:xfrm>
          <a:prstGeom prst="rect">
            <a:avLst/>
          </a:prstGeom>
          <a:noFill/>
        </p:spPr>
        <p:txBody>
          <a:bodyPr wrap="none" rtlCol="0">
            <a:spAutoFit/>
          </a:bodyPr>
          <a:lstStyle/>
          <a:p>
            <a:r>
              <a:rPr lang="en-US" sz="4400" dirty="0" smtClean="0">
                <a:solidFill>
                  <a:schemeClr val="bg2"/>
                </a:solidFill>
              </a:rPr>
              <a:t>Have a few basic tools on hand</a:t>
            </a:r>
            <a:endParaRPr lang="en-CA" sz="4400" dirty="0">
              <a:solidFill>
                <a:schemeClr val="bg2"/>
              </a:solidFill>
            </a:endParaRPr>
          </a:p>
        </p:txBody>
      </p:sp>
      <p:sp>
        <p:nvSpPr>
          <p:cNvPr id="4" name="TextBox 3"/>
          <p:cNvSpPr txBox="1"/>
          <p:nvPr/>
        </p:nvSpPr>
        <p:spPr>
          <a:xfrm>
            <a:off x="2123728" y="980728"/>
            <a:ext cx="4848700" cy="646331"/>
          </a:xfrm>
          <a:prstGeom prst="rect">
            <a:avLst/>
          </a:prstGeom>
          <a:noFill/>
        </p:spPr>
        <p:txBody>
          <a:bodyPr wrap="none" rtlCol="0">
            <a:spAutoFit/>
          </a:bodyPr>
          <a:lstStyle/>
          <a:p>
            <a:r>
              <a:rPr lang="en-US" sz="3600" dirty="0" smtClean="0">
                <a:solidFill>
                  <a:schemeClr val="bg2"/>
                </a:solidFill>
              </a:rPr>
              <a:t>Work Surface and Layout</a:t>
            </a:r>
            <a:endParaRPr lang="en-CA" sz="3600" dirty="0">
              <a:solidFill>
                <a:schemeClr val="bg2"/>
              </a:solidFill>
            </a:endParaRPr>
          </a:p>
        </p:txBody>
      </p:sp>
      <p:sp>
        <p:nvSpPr>
          <p:cNvPr id="5" name="TextBox 4"/>
          <p:cNvSpPr txBox="1"/>
          <p:nvPr/>
        </p:nvSpPr>
        <p:spPr>
          <a:xfrm>
            <a:off x="899592" y="1628800"/>
            <a:ext cx="7416824" cy="3785652"/>
          </a:xfrm>
          <a:prstGeom prst="rect">
            <a:avLst/>
          </a:prstGeom>
          <a:noFill/>
        </p:spPr>
        <p:txBody>
          <a:bodyPr wrap="square" rtlCol="0">
            <a:spAutoFit/>
          </a:bodyPr>
          <a:lstStyle/>
          <a:p>
            <a:pPr>
              <a:buFont typeface="Arial" pitchFamily="34" charset="0"/>
              <a:buChar char="•"/>
            </a:pPr>
            <a:r>
              <a:rPr lang="en-CA" sz="2400" dirty="0" smtClean="0">
                <a:solidFill>
                  <a:schemeClr val="bg2"/>
                </a:solidFill>
              </a:rPr>
              <a:t>Rubber cutting boards are OK, but too ‘soft’.</a:t>
            </a:r>
          </a:p>
          <a:p>
            <a:pPr>
              <a:buFont typeface="Arial" pitchFamily="34" charset="0"/>
              <a:buChar char="•"/>
            </a:pPr>
            <a:r>
              <a:rPr lang="en-US" sz="2400" dirty="0" smtClean="0">
                <a:solidFill>
                  <a:schemeClr val="bg2"/>
                </a:solidFill>
              </a:rPr>
              <a:t>Important to have a flat surface that you can cut and glue on; get a piece of glass.</a:t>
            </a:r>
          </a:p>
          <a:p>
            <a:pPr>
              <a:buFont typeface="Arial" pitchFamily="34" charset="0"/>
              <a:buChar char="•"/>
            </a:pPr>
            <a:r>
              <a:rPr lang="en-US" sz="2400" dirty="0" smtClean="0">
                <a:solidFill>
                  <a:schemeClr val="bg2"/>
                </a:solidFill>
              </a:rPr>
              <a:t>Critical to build your basic structure as square as possible; get a small machinist square.</a:t>
            </a:r>
          </a:p>
          <a:p>
            <a:pPr>
              <a:buFont typeface="Arial" pitchFamily="34" charset="0"/>
              <a:buChar char="•"/>
            </a:pPr>
            <a:r>
              <a:rPr lang="en-US" sz="2400" dirty="0" smtClean="0">
                <a:solidFill>
                  <a:schemeClr val="bg2"/>
                </a:solidFill>
              </a:rPr>
              <a:t>Handy to have a square corner to build against; get a small V block with machined faces, which is also useful to support round pieces</a:t>
            </a:r>
          </a:p>
          <a:p>
            <a:pPr>
              <a:buFont typeface="Arial" pitchFamily="34" charset="0"/>
              <a:buChar char="•"/>
            </a:pPr>
            <a:endParaRPr lang="en-US" sz="2400" dirty="0" smtClean="0">
              <a:solidFill>
                <a:schemeClr val="bg2"/>
              </a:solidFill>
            </a:endParaRPr>
          </a:p>
          <a:p>
            <a:pPr>
              <a:buFont typeface="Arial" pitchFamily="34" charset="0"/>
              <a:buChar char="•"/>
            </a:pPr>
            <a:endParaRPr lang="en-CA" sz="2400" dirty="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TextBox 2"/>
          <p:cNvSpPr txBox="1"/>
          <p:nvPr/>
        </p:nvSpPr>
        <p:spPr>
          <a:xfrm>
            <a:off x="899592" y="188640"/>
            <a:ext cx="7250383" cy="769441"/>
          </a:xfrm>
          <a:prstGeom prst="rect">
            <a:avLst/>
          </a:prstGeom>
          <a:noFill/>
        </p:spPr>
        <p:txBody>
          <a:bodyPr wrap="none" rtlCol="0">
            <a:spAutoFit/>
          </a:bodyPr>
          <a:lstStyle/>
          <a:p>
            <a:r>
              <a:rPr lang="en-US" sz="4400" dirty="0" smtClean="0">
                <a:solidFill>
                  <a:schemeClr val="bg2"/>
                </a:solidFill>
              </a:rPr>
              <a:t>Have a few basic tools on hand</a:t>
            </a:r>
            <a:endParaRPr lang="en-CA" sz="4400" dirty="0">
              <a:solidFill>
                <a:schemeClr val="bg2"/>
              </a:solidFill>
            </a:endParaRPr>
          </a:p>
        </p:txBody>
      </p:sp>
      <p:sp>
        <p:nvSpPr>
          <p:cNvPr id="4" name="TextBox 3"/>
          <p:cNvSpPr txBox="1"/>
          <p:nvPr/>
        </p:nvSpPr>
        <p:spPr>
          <a:xfrm>
            <a:off x="2123728" y="980728"/>
            <a:ext cx="4618572" cy="646331"/>
          </a:xfrm>
          <a:prstGeom prst="rect">
            <a:avLst/>
          </a:prstGeom>
          <a:noFill/>
        </p:spPr>
        <p:txBody>
          <a:bodyPr wrap="none" rtlCol="0">
            <a:spAutoFit/>
          </a:bodyPr>
          <a:lstStyle/>
          <a:p>
            <a:r>
              <a:rPr lang="en-US" sz="3600" dirty="0" smtClean="0">
                <a:solidFill>
                  <a:schemeClr val="bg2"/>
                </a:solidFill>
              </a:rPr>
              <a:t>Measuring and marking</a:t>
            </a:r>
            <a:endParaRPr lang="en-CA" sz="3600" dirty="0">
              <a:solidFill>
                <a:schemeClr val="bg2"/>
              </a:solidFill>
            </a:endParaRPr>
          </a:p>
        </p:txBody>
      </p:sp>
      <p:sp>
        <p:nvSpPr>
          <p:cNvPr id="5" name="TextBox 4"/>
          <p:cNvSpPr txBox="1"/>
          <p:nvPr/>
        </p:nvSpPr>
        <p:spPr>
          <a:xfrm>
            <a:off x="899592" y="1628800"/>
            <a:ext cx="7416824" cy="4524315"/>
          </a:xfrm>
          <a:prstGeom prst="rect">
            <a:avLst/>
          </a:prstGeom>
          <a:noFill/>
        </p:spPr>
        <p:txBody>
          <a:bodyPr wrap="square" rtlCol="0">
            <a:spAutoFit/>
          </a:bodyPr>
          <a:lstStyle/>
          <a:p>
            <a:pPr>
              <a:buFont typeface="Arial" pitchFamily="34" charset="0"/>
              <a:buChar char="•"/>
            </a:pPr>
            <a:r>
              <a:rPr lang="en-US" sz="2400" dirty="0" smtClean="0">
                <a:solidFill>
                  <a:schemeClr val="bg2"/>
                </a:solidFill>
              </a:rPr>
              <a:t>Steel rule, with decimal graduations. Get the type with machined edges and graduations right to the ends; </a:t>
            </a:r>
            <a:r>
              <a:rPr lang="en-US" sz="2400" dirty="0" err="1" smtClean="0">
                <a:solidFill>
                  <a:schemeClr val="bg2"/>
                </a:solidFill>
              </a:rPr>
              <a:t>usfeul</a:t>
            </a:r>
            <a:r>
              <a:rPr lang="en-US" sz="2400" dirty="0" smtClean="0">
                <a:solidFill>
                  <a:schemeClr val="bg2"/>
                </a:solidFill>
              </a:rPr>
              <a:t> for measuring into a corner.</a:t>
            </a:r>
          </a:p>
          <a:p>
            <a:pPr>
              <a:buFont typeface="Arial" pitchFamily="34" charset="0"/>
              <a:buChar char="•"/>
            </a:pPr>
            <a:r>
              <a:rPr lang="en-US" sz="2400" dirty="0" smtClean="0">
                <a:solidFill>
                  <a:schemeClr val="bg2"/>
                </a:solidFill>
              </a:rPr>
              <a:t>Cheap plastic geometry set; sometimes you need to mark an angle with a protractor.</a:t>
            </a:r>
          </a:p>
          <a:p>
            <a:pPr>
              <a:buFont typeface="Arial" pitchFamily="34" charset="0"/>
              <a:buChar char="•"/>
            </a:pPr>
            <a:r>
              <a:rPr lang="en-US" sz="2400" dirty="0" smtClean="0">
                <a:solidFill>
                  <a:schemeClr val="bg2"/>
                </a:solidFill>
              </a:rPr>
              <a:t>Circle template; useful for marking corner radii.</a:t>
            </a:r>
          </a:p>
          <a:p>
            <a:pPr>
              <a:buFont typeface="Arial" pitchFamily="34" charset="0"/>
              <a:buChar char="•"/>
            </a:pPr>
            <a:r>
              <a:rPr lang="en-US" sz="2400" dirty="0" smtClean="0">
                <a:solidFill>
                  <a:schemeClr val="bg2"/>
                </a:solidFill>
              </a:rPr>
              <a:t>Digital caliper. An essential tool for all sorts of measuring.</a:t>
            </a:r>
          </a:p>
          <a:p>
            <a:pPr>
              <a:buFont typeface="Arial" pitchFamily="34" charset="0"/>
              <a:buChar char="•"/>
            </a:pPr>
            <a:r>
              <a:rPr lang="en-US" sz="2400" dirty="0" smtClean="0">
                <a:solidFill>
                  <a:schemeClr val="bg2"/>
                </a:solidFill>
              </a:rPr>
              <a:t>You will need some fine point permanent ink markers or sharp soft pencils for marking cuts.</a:t>
            </a:r>
          </a:p>
          <a:p>
            <a:pPr>
              <a:buFont typeface="Arial" pitchFamily="34" charset="0"/>
              <a:buChar char="•"/>
            </a:pPr>
            <a:r>
              <a:rPr lang="en-US" sz="2400" dirty="0" smtClean="0">
                <a:solidFill>
                  <a:schemeClr val="bg2"/>
                </a:solidFill>
              </a:rPr>
              <a:t>Don’t forget that calculator.</a:t>
            </a:r>
          </a:p>
          <a:p>
            <a:pPr>
              <a:buFont typeface="Arial" pitchFamily="34" charset="0"/>
              <a:buChar char="•"/>
            </a:pPr>
            <a:endParaRPr lang="en-US" sz="2400" dirty="0" smtClean="0">
              <a:solidFill>
                <a:schemeClr val="bg2"/>
              </a:solidFill>
            </a:endParaRPr>
          </a:p>
          <a:p>
            <a:pPr>
              <a:buFont typeface="Arial" pitchFamily="34" charset="0"/>
              <a:buChar char="•"/>
            </a:pPr>
            <a:endParaRPr lang="en-CA" sz="2400"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TextBox 2"/>
          <p:cNvSpPr txBox="1"/>
          <p:nvPr/>
        </p:nvSpPr>
        <p:spPr>
          <a:xfrm>
            <a:off x="899592" y="188640"/>
            <a:ext cx="7250383" cy="769441"/>
          </a:xfrm>
          <a:prstGeom prst="rect">
            <a:avLst/>
          </a:prstGeom>
          <a:noFill/>
        </p:spPr>
        <p:txBody>
          <a:bodyPr wrap="none" rtlCol="0">
            <a:spAutoFit/>
          </a:bodyPr>
          <a:lstStyle/>
          <a:p>
            <a:r>
              <a:rPr lang="en-US" sz="4400" dirty="0" smtClean="0">
                <a:solidFill>
                  <a:schemeClr val="bg2"/>
                </a:solidFill>
              </a:rPr>
              <a:t>Have a few basic tools on hand</a:t>
            </a:r>
            <a:endParaRPr lang="en-CA" sz="4400" dirty="0">
              <a:solidFill>
                <a:schemeClr val="bg2"/>
              </a:solidFill>
            </a:endParaRPr>
          </a:p>
        </p:txBody>
      </p:sp>
      <p:sp>
        <p:nvSpPr>
          <p:cNvPr id="4" name="TextBox 3"/>
          <p:cNvSpPr txBox="1"/>
          <p:nvPr/>
        </p:nvSpPr>
        <p:spPr>
          <a:xfrm>
            <a:off x="2123728" y="980728"/>
            <a:ext cx="3905108" cy="646331"/>
          </a:xfrm>
          <a:prstGeom prst="rect">
            <a:avLst/>
          </a:prstGeom>
          <a:noFill/>
        </p:spPr>
        <p:txBody>
          <a:bodyPr wrap="none" rtlCol="0">
            <a:spAutoFit/>
          </a:bodyPr>
          <a:lstStyle/>
          <a:p>
            <a:r>
              <a:rPr lang="en-US" sz="3600" dirty="0" smtClean="0">
                <a:solidFill>
                  <a:schemeClr val="bg2"/>
                </a:solidFill>
              </a:rPr>
              <a:t>Cutting and scribing</a:t>
            </a:r>
            <a:endParaRPr lang="en-CA" sz="3600" dirty="0">
              <a:solidFill>
                <a:schemeClr val="bg2"/>
              </a:solidFill>
            </a:endParaRPr>
          </a:p>
        </p:txBody>
      </p:sp>
      <p:sp>
        <p:nvSpPr>
          <p:cNvPr id="5" name="TextBox 4"/>
          <p:cNvSpPr txBox="1"/>
          <p:nvPr/>
        </p:nvSpPr>
        <p:spPr>
          <a:xfrm>
            <a:off x="899592" y="1628800"/>
            <a:ext cx="7416824" cy="3416320"/>
          </a:xfrm>
          <a:prstGeom prst="rect">
            <a:avLst/>
          </a:prstGeom>
          <a:noFill/>
        </p:spPr>
        <p:txBody>
          <a:bodyPr wrap="square" rtlCol="0">
            <a:spAutoFit/>
          </a:bodyPr>
          <a:lstStyle/>
          <a:p>
            <a:pPr>
              <a:buFont typeface="Arial" pitchFamily="34" charset="0"/>
              <a:buChar char="•"/>
            </a:pPr>
            <a:r>
              <a:rPr lang="en-US" sz="2400" dirty="0" smtClean="0">
                <a:solidFill>
                  <a:schemeClr val="bg2"/>
                </a:solidFill>
              </a:rPr>
              <a:t>Your </a:t>
            </a:r>
            <a:r>
              <a:rPr lang="en-US" sz="2400" dirty="0" err="1" smtClean="0">
                <a:solidFill>
                  <a:schemeClr val="bg2"/>
                </a:solidFill>
              </a:rPr>
              <a:t>favourite</a:t>
            </a:r>
            <a:r>
              <a:rPr lang="en-US" sz="2400" dirty="0" smtClean="0">
                <a:solidFill>
                  <a:schemeClr val="bg2"/>
                </a:solidFill>
              </a:rPr>
              <a:t> hobby knife and LOTS of replacement blades; blades should be pointed, not curved.</a:t>
            </a:r>
          </a:p>
          <a:p>
            <a:pPr>
              <a:buFont typeface="Arial" pitchFamily="34" charset="0"/>
              <a:buChar char="•"/>
            </a:pPr>
            <a:r>
              <a:rPr lang="en-US" sz="2400" dirty="0" smtClean="0">
                <a:solidFill>
                  <a:schemeClr val="bg2"/>
                </a:solidFill>
              </a:rPr>
              <a:t>Steel ruler for measuring and scribing against.</a:t>
            </a:r>
          </a:p>
          <a:p>
            <a:pPr>
              <a:buFont typeface="Arial" pitchFamily="34" charset="0"/>
              <a:buChar char="•"/>
            </a:pPr>
            <a:r>
              <a:rPr lang="en-US" sz="2400" dirty="0" smtClean="0">
                <a:solidFill>
                  <a:schemeClr val="bg2"/>
                </a:solidFill>
              </a:rPr>
              <a:t>Razor saw for cutting. I use larger saws rather than new-style etched blades because we are talking construction work, not detailing at this point.</a:t>
            </a:r>
          </a:p>
          <a:p>
            <a:pPr>
              <a:buFont typeface="Arial" pitchFamily="34" charset="0"/>
              <a:buChar char="•"/>
            </a:pPr>
            <a:r>
              <a:rPr lang="en-US" sz="2400" dirty="0" smtClean="0">
                <a:solidFill>
                  <a:schemeClr val="bg2"/>
                </a:solidFill>
              </a:rPr>
              <a:t>‘Waldron’ style punches, but also plain paper punch</a:t>
            </a:r>
          </a:p>
          <a:p>
            <a:pPr>
              <a:buFont typeface="Arial" pitchFamily="34" charset="0"/>
              <a:buChar char="•"/>
            </a:pPr>
            <a:endParaRPr lang="en-US" sz="2400" dirty="0" smtClean="0">
              <a:solidFill>
                <a:schemeClr val="bg2"/>
              </a:solidFill>
            </a:endParaRPr>
          </a:p>
          <a:p>
            <a:pPr>
              <a:buFont typeface="Arial" pitchFamily="34" charset="0"/>
              <a:buChar char="•"/>
            </a:pPr>
            <a:endParaRPr lang="en-CA" sz="2400" dirty="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TextBox 2"/>
          <p:cNvSpPr txBox="1"/>
          <p:nvPr/>
        </p:nvSpPr>
        <p:spPr>
          <a:xfrm>
            <a:off x="899592" y="188640"/>
            <a:ext cx="7250383" cy="769441"/>
          </a:xfrm>
          <a:prstGeom prst="rect">
            <a:avLst/>
          </a:prstGeom>
          <a:noFill/>
        </p:spPr>
        <p:txBody>
          <a:bodyPr wrap="none" rtlCol="0">
            <a:spAutoFit/>
          </a:bodyPr>
          <a:lstStyle/>
          <a:p>
            <a:r>
              <a:rPr lang="en-US" sz="4400" dirty="0" smtClean="0">
                <a:solidFill>
                  <a:schemeClr val="bg2"/>
                </a:solidFill>
              </a:rPr>
              <a:t>Have a few basic tools on hand</a:t>
            </a:r>
            <a:endParaRPr lang="en-CA" sz="4400" dirty="0">
              <a:solidFill>
                <a:schemeClr val="bg2"/>
              </a:solidFill>
            </a:endParaRPr>
          </a:p>
        </p:txBody>
      </p:sp>
      <p:sp>
        <p:nvSpPr>
          <p:cNvPr id="4" name="TextBox 3"/>
          <p:cNvSpPr txBox="1"/>
          <p:nvPr/>
        </p:nvSpPr>
        <p:spPr>
          <a:xfrm>
            <a:off x="2123728" y="980728"/>
            <a:ext cx="3398687" cy="646331"/>
          </a:xfrm>
          <a:prstGeom prst="rect">
            <a:avLst/>
          </a:prstGeom>
          <a:noFill/>
        </p:spPr>
        <p:txBody>
          <a:bodyPr wrap="none" rtlCol="0">
            <a:spAutoFit/>
          </a:bodyPr>
          <a:lstStyle/>
          <a:p>
            <a:r>
              <a:rPr lang="en-US" sz="3600" dirty="0" smtClean="0">
                <a:solidFill>
                  <a:schemeClr val="bg2"/>
                </a:solidFill>
              </a:rPr>
              <a:t>Gluing and Filling</a:t>
            </a:r>
            <a:endParaRPr lang="en-CA" sz="3600" dirty="0">
              <a:solidFill>
                <a:schemeClr val="bg2"/>
              </a:solidFill>
            </a:endParaRPr>
          </a:p>
        </p:txBody>
      </p:sp>
      <p:sp>
        <p:nvSpPr>
          <p:cNvPr id="5" name="TextBox 4"/>
          <p:cNvSpPr txBox="1"/>
          <p:nvPr/>
        </p:nvSpPr>
        <p:spPr>
          <a:xfrm>
            <a:off x="899592" y="1628800"/>
            <a:ext cx="7416824" cy="3785652"/>
          </a:xfrm>
          <a:prstGeom prst="rect">
            <a:avLst/>
          </a:prstGeom>
          <a:noFill/>
        </p:spPr>
        <p:txBody>
          <a:bodyPr wrap="square" rtlCol="0">
            <a:spAutoFit/>
          </a:bodyPr>
          <a:lstStyle/>
          <a:p>
            <a:pPr>
              <a:buFont typeface="Arial" pitchFamily="34" charset="0"/>
              <a:buChar char="•"/>
            </a:pPr>
            <a:r>
              <a:rPr lang="en-US" sz="2400" dirty="0" smtClean="0">
                <a:solidFill>
                  <a:schemeClr val="bg2"/>
                </a:solidFill>
              </a:rPr>
              <a:t>Liquid cement. I use </a:t>
            </a:r>
            <a:r>
              <a:rPr lang="en-US" sz="2400" dirty="0" err="1" smtClean="0">
                <a:solidFill>
                  <a:schemeClr val="bg2"/>
                </a:solidFill>
              </a:rPr>
              <a:t>Testors</a:t>
            </a:r>
            <a:r>
              <a:rPr lang="en-US" sz="2400" dirty="0" smtClean="0">
                <a:solidFill>
                  <a:schemeClr val="bg2"/>
                </a:solidFill>
              </a:rPr>
              <a:t> because it doesn’t evaporate as quickly as some.</a:t>
            </a:r>
          </a:p>
          <a:p>
            <a:pPr>
              <a:buFont typeface="Arial" pitchFamily="34" charset="0"/>
              <a:buChar char="•"/>
            </a:pPr>
            <a:r>
              <a:rPr lang="en-US" sz="2400" dirty="0" err="1" smtClean="0">
                <a:solidFill>
                  <a:schemeClr val="bg2"/>
                </a:solidFill>
              </a:rPr>
              <a:t>Cyanoacrylate</a:t>
            </a:r>
            <a:r>
              <a:rPr lang="en-US" sz="2400" dirty="0" smtClean="0">
                <a:solidFill>
                  <a:schemeClr val="bg2"/>
                </a:solidFill>
              </a:rPr>
              <a:t> glue and accelerator.</a:t>
            </a:r>
          </a:p>
          <a:p>
            <a:pPr>
              <a:buFont typeface="Arial" pitchFamily="34" charset="0"/>
              <a:buChar char="•"/>
            </a:pPr>
            <a:r>
              <a:rPr lang="en-US" sz="2400" dirty="0" smtClean="0">
                <a:solidFill>
                  <a:schemeClr val="bg2"/>
                </a:solidFill>
              </a:rPr>
              <a:t>Epoxy putty. I strongly recommend </a:t>
            </a:r>
            <a:r>
              <a:rPr lang="en-US" sz="2400" dirty="0" err="1" smtClean="0">
                <a:solidFill>
                  <a:schemeClr val="bg2"/>
                </a:solidFill>
              </a:rPr>
              <a:t>Quikwood</a:t>
            </a:r>
            <a:r>
              <a:rPr lang="en-US" sz="2400" dirty="0" smtClean="0">
                <a:solidFill>
                  <a:schemeClr val="bg2"/>
                </a:solidFill>
              </a:rPr>
              <a:t> from Lee Valley Tools; much better than </a:t>
            </a:r>
            <a:r>
              <a:rPr lang="en-US" sz="2400" dirty="0" err="1" smtClean="0">
                <a:solidFill>
                  <a:schemeClr val="bg2"/>
                </a:solidFill>
              </a:rPr>
              <a:t>Milliput</a:t>
            </a:r>
            <a:r>
              <a:rPr lang="en-US" sz="2400" dirty="0" smtClean="0">
                <a:solidFill>
                  <a:schemeClr val="bg2"/>
                </a:solidFill>
              </a:rPr>
              <a:t>.</a:t>
            </a:r>
          </a:p>
          <a:p>
            <a:pPr>
              <a:buFont typeface="Arial" pitchFamily="34" charset="0"/>
              <a:buChar char="•"/>
            </a:pPr>
            <a:r>
              <a:rPr lang="en-US" sz="2400" dirty="0" smtClean="0">
                <a:solidFill>
                  <a:schemeClr val="bg2"/>
                </a:solidFill>
              </a:rPr>
              <a:t>Your </a:t>
            </a:r>
            <a:r>
              <a:rPr lang="en-US" sz="2400" dirty="0" err="1" smtClean="0">
                <a:solidFill>
                  <a:schemeClr val="bg2"/>
                </a:solidFill>
              </a:rPr>
              <a:t>favourite</a:t>
            </a:r>
            <a:r>
              <a:rPr lang="en-US" sz="2400" dirty="0" smtClean="0">
                <a:solidFill>
                  <a:schemeClr val="bg2"/>
                </a:solidFill>
              </a:rPr>
              <a:t> seam filler. I use </a:t>
            </a:r>
            <a:r>
              <a:rPr lang="en-US" sz="2400" dirty="0" err="1" smtClean="0">
                <a:solidFill>
                  <a:schemeClr val="bg2"/>
                </a:solidFill>
              </a:rPr>
              <a:t>Bondo</a:t>
            </a:r>
            <a:r>
              <a:rPr lang="en-US" sz="2400" dirty="0" smtClean="0">
                <a:solidFill>
                  <a:schemeClr val="bg2"/>
                </a:solidFill>
              </a:rPr>
              <a:t> Spot putty but </a:t>
            </a:r>
            <a:r>
              <a:rPr lang="en-US" sz="2400" dirty="0" err="1" smtClean="0">
                <a:solidFill>
                  <a:schemeClr val="bg2"/>
                </a:solidFill>
              </a:rPr>
              <a:t>Tamiya</a:t>
            </a:r>
            <a:r>
              <a:rPr lang="en-US" sz="2400" dirty="0" smtClean="0">
                <a:solidFill>
                  <a:schemeClr val="bg2"/>
                </a:solidFill>
              </a:rPr>
              <a:t> is also good.</a:t>
            </a:r>
          </a:p>
          <a:p>
            <a:pPr>
              <a:buFont typeface="Arial" pitchFamily="34" charset="0"/>
              <a:buChar char="•"/>
            </a:pPr>
            <a:r>
              <a:rPr lang="en-US" sz="2400" dirty="0" err="1" smtClean="0">
                <a:solidFill>
                  <a:schemeClr val="bg2"/>
                </a:solidFill>
              </a:rPr>
              <a:t>Cutex</a:t>
            </a:r>
            <a:r>
              <a:rPr lang="en-US" sz="2400" dirty="0" smtClean="0">
                <a:solidFill>
                  <a:schemeClr val="bg2"/>
                </a:solidFill>
              </a:rPr>
              <a:t> nail polish remover and Q-Tips. These will remove filler without damaging the plastic beside the seam.</a:t>
            </a:r>
          </a:p>
          <a:p>
            <a:pPr>
              <a:buFont typeface="Arial" pitchFamily="34" charset="0"/>
              <a:buChar char="•"/>
            </a:pPr>
            <a:endParaRPr lang="en-CA" sz="2400"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TextBox 2"/>
          <p:cNvSpPr txBox="1"/>
          <p:nvPr/>
        </p:nvSpPr>
        <p:spPr>
          <a:xfrm>
            <a:off x="899592" y="188640"/>
            <a:ext cx="7250383" cy="769441"/>
          </a:xfrm>
          <a:prstGeom prst="rect">
            <a:avLst/>
          </a:prstGeom>
          <a:noFill/>
        </p:spPr>
        <p:txBody>
          <a:bodyPr wrap="none" rtlCol="0">
            <a:spAutoFit/>
          </a:bodyPr>
          <a:lstStyle/>
          <a:p>
            <a:r>
              <a:rPr lang="en-US" sz="4400" dirty="0" smtClean="0">
                <a:solidFill>
                  <a:schemeClr val="bg2"/>
                </a:solidFill>
              </a:rPr>
              <a:t>Have a few basic tools on hand</a:t>
            </a:r>
            <a:endParaRPr lang="en-CA" sz="4400" dirty="0">
              <a:solidFill>
                <a:schemeClr val="bg2"/>
              </a:solidFill>
            </a:endParaRPr>
          </a:p>
        </p:txBody>
      </p:sp>
      <p:sp>
        <p:nvSpPr>
          <p:cNvPr id="4" name="TextBox 3"/>
          <p:cNvSpPr txBox="1"/>
          <p:nvPr/>
        </p:nvSpPr>
        <p:spPr>
          <a:xfrm>
            <a:off x="2411760" y="980728"/>
            <a:ext cx="3799438" cy="646331"/>
          </a:xfrm>
          <a:prstGeom prst="rect">
            <a:avLst/>
          </a:prstGeom>
          <a:noFill/>
        </p:spPr>
        <p:txBody>
          <a:bodyPr wrap="none" rtlCol="0">
            <a:spAutoFit/>
          </a:bodyPr>
          <a:lstStyle/>
          <a:p>
            <a:r>
              <a:rPr lang="en-US" sz="3600" dirty="0" smtClean="0">
                <a:solidFill>
                  <a:schemeClr val="bg2"/>
                </a:solidFill>
              </a:rPr>
              <a:t>Grinding and Filing</a:t>
            </a:r>
            <a:endParaRPr lang="en-CA" sz="3600" dirty="0">
              <a:solidFill>
                <a:schemeClr val="bg2"/>
              </a:solidFill>
            </a:endParaRPr>
          </a:p>
        </p:txBody>
      </p:sp>
      <p:sp>
        <p:nvSpPr>
          <p:cNvPr id="5" name="TextBox 4"/>
          <p:cNvSpPr txBox="1"/>
          <p:nvPr/>
        </p:nvSpPr>
        <p:spPr>
          <a:xfrm>
            <a:off x="899592" y="1628800"/>
            <a:ext cx="7416824" cy="4154984"/>
          </a:xfrm>
          <a:prstGeom prst="rect">
            <a:avLst/>
          </a:prstGeom>
          <a:noFill/>
        </p:spPr>
        <p:txBody>
          <a:bodyPr wrap="square" rtlCol="0">
            <a:spAutoFit/>
          </a:bodyPr>
          <a:lstStyle/>
          <a:p>
            <a:pPr>
              <a:buFont typeface="Arial" pitchFamily="34" charset="0"/>
              <a:buChar char="•"/>
            </a:pPr>
            <a:r>
              <a:rPr lang="en-US" sz="2400" dirty="0" smtClean="0">
                <a:solidFill>
                  <a:schemeClr val="bg2"/>
                </a:solidFill>
              </a:rPr>
              <a:t>A small grinder can be very useful, but make sure you get variable speed. Most </a:t>
            </a:r>
            <a:r>
              <a:rPr lang="en-US" sz="2400" dirty="0" err="1" smtClean="0">
                <a:solidFill>
                  <a:schemeClr val="bg2"/>
                </a:solidFill>
              </a:rPr>
              <a:t>D</a:t>
            </a:r>
            <a:r>
              <a:rPr lang="en-US" sz="2400" dirty="0" err="1" smtClean="0">
                <a:solidFill>
                  <a:schemeClr val="bg2"/>
                </a:solidFill>
              </a:rPr>
              <a:t>remels</a:t>
            </a:r>
            <a:r>
              <a:rPr lang="en-US" sz="2400" dirty="0" smtClean="0">
                <a:solidFill>
                  <a:schemeClr val="bg2"/>
                </a:solidFill>
              </a:rPr>
              <a:t> are much too fast and will melt plastic.</a:t>
            </a:r>
          </a:p>
          <a:p>
            <a:pPr>
              <a:buFont typeface="Arial" pitchFamily="34" charset="0"/>
              <a:buChar char="•"/>
            </a:pPr>
            <a:r>
              <a:rPr lang="en-US" sz="2400" dirty="0" smtClean="0">
                <a:solidFill>
                  <a:schemeClr val="bg2"/>
                </a:solidFill>
              </a:rPr>
              <a:t>A couple good flat files. I use 4” or 6” Warding files, with a bastard cut (not single cut).</a:t>
            </a:r>
          </a:p>
          <a:p>
            <a:pPr>
              <a:buFont typeface="Arial" pitchFamily="34" charset="0"/>
              <a:buChar char="•"/>
            </a:pPr>
            <a:r>
              <a:rPr lang="en-US" sz="2400" dirty="0" smtClean="0">
                <a:solidFill>
                  <a:schemeClr val="bg2"/>
                </a:solidFill>
              </a:rPr>
              <a:t>A few round files. Chain saw sharpening files come from 1/8” to 5/16” diameters.</a:t>
            </a:r>
          </a:p>
          <a:p>
            <a:pPr>
              <a:buFont typeface="Arial" pitchFamily="34" charset="0"/>
              <a:buChar char="•"/>
            </a:pPr>
            <a:r>
              <a:rPr lang="en-US" sz="2400" dirty="0" smtClean="0">
                <a:solidFill>
                  <a:schemeClr val="bg2"/>
                </a:solidFill>
              </a:rPr>
              <a:t>An inexpensive set of miniature files.</a:t>
            </a:r>
          </a:p>
          <a:p>
            <a:pPr>
              <a:buFont typeface="Arial" pitchFamily="34" charset="0"/>
              <a:buChar char="•"/>
            </a:pPr>
            <a:r>
              <a:rPr lang="en-US" sz="2400" dirty="0" smtClean="0">
                <a:solidFill>
                  <a:schemeClr val="bg2"/>
                </a:solidFill>
              </a:rPr>
              <a:t>A good rasp. Lee Valley Tools sells a nice one. It looks nasty, but sometimes you just need to rough out material.</a:t>
            </a:r>
          </a:p>
          <a:p>
            <a:pPr>
              <a:buFont typeface="Arial" pitchFamily="34" charset="0"/>
              <a:buChar char="•"/>
            </a:pPr>
            <a:endParaRPr lang="en-CA" sz="2400" dirty="0">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TextBox 2"/>
          <p:cNvSpPr txBox="1"/>
          <p:nvPr/>
        </p:nvSpPr>
        <p:spPr>
          <a:xfrm>
            <a:off x="899592" y="188640"/>
            <a:ext cx="7250383" cy="769441"/>
          </a:xfrm>
          <a:prstGeom prst="rect">
            <a:avLst/>
          </a:prstGeom>
          <a:noFill/>
        </p:spPr>
        <p:txBody>
          <a:bodyPr wrap="none" rtlCol="0">
            <a:spAutoFit/>
          </a:bodyPr>
          <a:lstStyle/>
          <a:p>
            <a:r>
              <a:rPr lang="en-US" sz="4400" dirty="0" smtClean="0">
                <a:solidFill>
                  <a:schemeClr val="bg2"/>
                </a:solidFill>
              </a:rPr>
              <a:t>Have a few basic tools on hand</a:t>
            </a:r>
            <a:endParaRPr lang="en-CA" sz="4400" dirty="0">
              <a:solidFill>
                <a:schemeClr val="bg2"/>
              </a:solidFill>
            </a:endParaRPr>
          </a:p>
        </p:txBody>
      </p:sp>
      <p:sp>
        <p:nvSpPr>
          <p:cNvPr id="4" name="TextBox 3"/>
          <p:cNvSpPr txBox="1"/>
          <p:nvPr/>
        </p:nvSpPr>
        <p:spPr>
          <a:xfrm>
            <a:off x="2411760" y="980728"/>
            <a:ext cx="4235455" cy="646331"/>
          </a:xfrm>
          <a:prstGeom prst="rect">
            <a:avLst/>
          </a:prstGeom>
          <a:noFill/>
        </p:spPr>
        <p:txBody>
          <a:bodyPr wrap="none" rtlCol="0">
            <a:spAutoFit/>
          </a:bodyPr>
          <a:lstStyle/>
          <a:p>
            <a:r>
              <a:rPr lang="en-US" sz="3600" dirty="0" smtClean="0">
                <a:solidFill>
                  <a:schemeClr val="bg2"/>
                </a:solidFill>
              </a:rPr>
              <a:t>Sanding and Finishing</a:t>
            </a:r>
            <a:endParaRPr lang="en-CA" sz="3600" dirty="0">
              <a:solidFill>
                <a:schemeClr val="bg2"/>
              </a:solidFill>
            </a:endParaRPr>
          </a:p>
        </p:txBody>
      </p:sp>
      <p:sp>
        <p:nvSpPr>
          <p:cNvPr id="5" name="TextBox 4"/>
          <p:cNvSpPr txBox="1"/>
          <p:nvPr/>
        </p:nvSpPr>
        <p:spPr>
          <a:xfrm>
            <a:off x="899592" y="1628800"/>
            <a:ext cx="7416824" cy="4154984"/>
          </a:xfrm>
          <a:prstGeom prst="rect">
            <a:avLst/>
          </a:prstGeom>
          <a:noFill/>
        </p:spPr>
        <p:txBody>
          <a:bodyPr wrap="square" rtlCol="0">
            <a:spAutoFit/>
          </a:bodyPr>
          <a:lstStyle/>
          <a:p>
            <a:pPr>
              <a:buFont typeface="Arial" pitchFamily="34" charset="0"/>
              <a:buChar char="•"/>
            </a:pPr>
            <a:r>
              <a:rPr lang="en-US" sz="2400" dirty="0" smtClean="0">
                <a:solidFill>
                  <a:schemeClr val="bg2"/>
                </a:solidFill>
              </a:rPr>
              <a:t>Make a flat sanding board. I use a piece of aluminum about 4” x 6”, cut medium and coarse wet and dry paper to size and glue on with spray adhesive. Don’t use double sided tape as it adds flexibility and creases.</a:t>
            </a:r>
          </a:p>
          <a:p>
            <a:pPr>
              <a:buFont typeface="Arial" pitchFamily="34" charset="0"/>
              <a:buChar char="•"/>
            </a:pPr>
            <a:r>
              <a:rPr lang="en-US" sz="2400" dirty="0" smtClean="0">
                <a:solidFill>
                  <a:schemeClr val="bg2"/>
                </a:solidFill>
              </a:rPr>
              <a:t>For dry sanding, I use foam backed emery boards.</a:t>
            </a:r>
          </a:p>
          <a:p>
            <a:pPr>
              <a:buFont typeface="Arial" pitchFamily="34" charset="0"/>
              <a:buChar char="•"/>
            </a:pPr>
            <a:r>
              <a:rPr lang="en-US" sz="2400" dirty="0" smtClean="0">
                <a:solidFill>
                  <a:schemeClr val="bg2"/>
                </a:solidFill>
              </a:rPr>
              <a:t>For wet sanding, I make my own sanding blocks from foam sheet and wet-and-dry sandpaper, in various grits from 220 up to 1500.</a:t>
            </a:r>
          </a:p>
          <a:p>
            <a:pPr>
              <a:buFont typeface="Arial" pitchFamily="34" charset="0"/>
              <a:buChar char="•"/>
            </a:pPr>
            <a:r>
              <a:rPr lang="en-US" sz="2400" dirty="0" smtClean="0">
                <a:solidFill>
                  <a:schemeClr val="bg2"/>
                </a:solidFill>
              </a:rPr>
              <a:t>A Spot Sanding Pen from Canadian Tire is great for restoring the surface finish after gluing </a:t>
            </a:r>
          </a:p>
          <a:p>
            <a:pPr>
              <a:buFont typeface="Arial" pitchFamily="34" charset="0"/>
              <a:buChar char="•"/>
            </a:pPr>
            <a:endParaRPr lang="en-CA" sz="2400"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Rectangle 2"/>
          <p:cNvSpPr/>
          <p:nvPr/>
        </p:nvSpPr>
        <p:spPr>
          <a:xfrm>
            <a:off x="323528" y="188640"/>
            <a:ext cx="8632620" cy="646331"/>
          </a:xfrm>
          <a:prstGeom prst="rect">
            <a:avLst/>
          </a:prstGeom>
        </p:spPr>
        <p:txBody>
          <a:bodyPr wrap="none">
            <a:spAutoFit/>
          </a:bodyPr>
          <a:lstStyle/>
          <a:p>
            <a:r>
              <a:rPr lang="en-US" sz="3600" dirty="0" smtClean="0">
                <a:solidFill>
                  <a:schemeClr val="bg2"/>
                </a:solidFill>
              </a:rPr>
              <a:t>Materials: Learn </a:t>
            </a:r>
            <a:r>
              <a:rPr lang="en-US" sz="3600" dirty="0" smtClean="0">
                <a:solidFill>
                  <a:schemeClr val="bg2"/>
                </a:solidFill>
              </a:rPr>
              <a:t>to love plastic in all its forms</a:t>
            </a:r>
          </a:p>
        </p:txBody>
      </p:sp>
      <p:sp>
        <p:nvSpPr>
          <p:cNvPr id="5" name="TextBox 4"/>
          <p:cNvSpPr txBox="1"/>
          <p:nvPr/>
        </p:nvSpPr>
        <p:spPr>
          <a:xfrm>
            <a:off x="755576" y="1052736"/>
            <a:ext cx="7560840" cy="4524315"/>
          </a:xfrm>
          <a:prstGeom prst="rect">
            <a:avLst/>
          </a:prstGeom>
          <a:noFill/>
        </p:spPr>
        <p:txBody>
          <a:bodyPr wrap="square" rtlCol="0">
            <a:spAutoFit/>
          </a:bodyPr>
          <a:lstStyle/>
          <a:p>
            <a:pPr>
              <a:buFont typeface="Arial" pitchFamily="34" charset="0"/>
              <a:buChar char="•"/>
            </a:pPr>
            <a:r>
              <a:rPr lang="en-US" sz="2400" dirty="0" smtClean="0">
                <a:solidFill>
                  <a:schemeClr val="bg2"/>
                </a:solidFill>
              </a:rPr>
              <a:t>The basic building material: Polystyrene sheet. Available from 0.010” to 0.125”, you should have a selection. The most used will be 0.040”.</a:t>
            </a:r>
          </a:p>
          <a:p>
            <a:pPr>
              <a:buFont typeface="Arial" pitchFamily="34" charset="0"/>
              <a:buChar char="•"/>
            </a:pPr>
            <a:r>
              <a:rPr lang="en-US" sz="2400" dirty="0" smtClean="0">
                <a:solidFill>
                  <a:schemeClr val="bg2"/>
                </a:solidFill>
              </a:rPr>
              <a:t>Evergreen polystyrene strip, available in a wide variety of rectangular, round and other shapes.</a:t>
            </a:r>
          </a:p>
          <a:p>
            <a:pPr>
              <a:buFont typeface="Arial" pitchFamily="34" charset="0"/>
              <a:buChar char="•"/>
            </a:pPr>
            <a:r>
              <a:rPr lang="en-US" sz="2400" dirty="0" smtClean="0">
                <a:solidFill>
                  <a:schemeClr val="bg2"/>
                </a:solidFill>
              </a:rPr>
              <a:t>Brass and copper wire, available in straight lengths from hobby shops and rolls from beading stores.</a:t>
            </a:r>
          </a:p>
          <a:p>
            <a:pPr>
              <a:buFont typeface="Arial" pitchFamily="34" charset="0"/>
              <a:buChar char="•"/>
            </a:pPr>
            <a:r>
              <a:rPr lang="en-US" sz="2400" dirty="0" smtClean="0">
                <a:solidFill>
                  <a:schemeClr val="bg2"/>
                </a:solidFill>
              </a:rPr>
              <a:t>Lead wire, available from outdoor stores like Bass Pro Shop. Ask for fly tying wire.</a:t>
            </a:r>
          </a:p>
          <a:p>
            <a:pPr>
              <a:buFont typeface="Arial" pitchFamily="34" charset="0"/>
              <a:buChar char="•"/>
            </a:pPr>
            <a:r>
              <a:rPr lang="en-US" sz="2400" dirty="0" smtClean="0">
                <a:solidFill>
                  <a:schemeClr val="bg2"/>
                </a:solidFill>
              </a:rPr>
              <a:t>I don’t recommend carving wood. It is too soft, and difficult to finish smoothly. Mix up some </a:t>
            </a:r>
            <a:r>
              <a:rPr lang="en-US" sz="2400" dirty="0" err="1" smtClean="0">
                <a:solidFill>
                  <a:schemeClr val="bg2"/>
                </a:solidFill>
              </a:rPr>
              <a:t>Quikwood</a:t>
            </a:r>
            <a:r>
              <a:rPr lang="en-US" sz="2400" dirty="0" smtClean="0">
                <a:solidFill>
                  <a:schemeClr val="bg2"/>
                </a:solidFill>
              </a:rPr>
              <a:t> epoxy as it files well and sands very smooth.</a:t>
            </a:r>
            <a:endParaRPr lang="en-CA" sz="2400"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Rectangle 2"/>
          <p:cNvSpPr/>
          <p:nvPr/>
        </p:nvSpPr>
        <p:spPr>
          <a:xfrm>
            <a:off x="1475656" y="260648"/>
            <a:ext cx="6211380" cy="646331"/>
          </a:xfrm>
          <a:prstGeom prst="rect">
            <a:avLst/>
          </a:prstGeom>
        </p:spPr>
        <p:txBody>
          <a:bodyPr wrap="none">
            <a:spAutoFit/>
          </a:bodyPr>
          <a:lstStyle/>
          <a:p>
            <a:r>
              <a:rPr lang="en-US" sz="3600" dirty="0" smtClean="0">
                <a:solidFill>
                  <a:schemeClr val="bg2"/>
                </a:solidFill>
              </a:rPr>
              <a:t>Start cutting, gluing and sanding</a:t>
            </a:r>
            <a:endParaRPr lang="en-US" sz="3600" dirty="0" smtClean="0">
              <a:solidFill>
                <a:schemeClr val="bg2"/>
              </a:solidFill>
            </a:endParaRPr>
          </a:p>
        </p:txBody>
      </p:sp>
      <p:sp>
        <p:nvSpPr>
          <p:cNvPr id="5" name="TextBox 4"/>
          <p:cNvSpPr txBox="1"/>
          <p:nvPr/>
        </p:nvSpPr>
        <p:spPr>
          <a:xfrm>
            <a:off x="755576" y="1052736"/>
            <a:ext cx="7560840" cy="5170646"/>
          </a:xfrm>
          <a:prstGeom prst="rect">
            <a:avLst/>
          </a:prstGeom>
          <a:noFill/>
        </p:spPr>
        <p:txBody>
          <a:bodyPr wrap="square" rtlCol="0">
            <a:spAutoFit/>
          </a:bodyPr>
          <a:lstStyle/>
          <a:p>
            <a:pPr>
              <a:buFont typeface="Arial" pitchFamily="34" charset="0"/>
              <a:buChar char="•"/>
            </a:pPr>
            <a:r>
              <a:rPr lang="en-US" sz="2200" dirty="0" smtClean="0">
                <a:solidFill>
                  <a:schemeClr val="bg2"/>
                </a:solidFill>
              </a:rPr>
              <a:t>Basic </a:t>
            </a:r>
            <a:r>
              <a:rPr lang="en-US" sz="2200" dirty="0" err="1" smtClean="0">
                <a:solidFill>
                  <a:schemeClr val="bg2"/>
                </a:solidFill>
              </a:rPr>
              <a:t>scratchbuilding</a:t>
            </a:r>
            <a:r>
              <a:rPr lang="en-US" sz="2200" dirty="0" smtClean="0">
                <a:solidFill>
                  <a:schemeClr val="bg2"/>
                </a:solidFill>
              </a:rPr>
              <a:t> is starting with a simple shape, and adding layers and details as required.</a:t>
            </a:r>
          </a:p>
          <a:p>
            <a:pPr>
              <a:buFont typeface="Arial" pitchFamily="34" charset="0"/>
              <a:buChar char="•"/>
            </a:pPr>
            <a:r>
              <a:rPr lang="en-US" sz="2200" dirty="0" smtClean="0">
                <a:solidFill>
                  <a:schemeClr val="bg2"/>
                </a:solidFill>
              </a:rPr>
              <a:t>The MOST IMPORTANT STEP is to start square and build from there. Check EACH cut for </a:t>
            </a:r>
            <a:r>
              <a:rPr lang="en-US" sz="2200" dirty="0" err="1" smtClean="0">
                <a:solidFill>
                  <a:schemeClr val="bg2"/>
                </a:solidFill>
              </a:rPr>
              <a:t>squareness</a:t>
            </a:r>
            <a:r>
              <a:rPr lang="en-US" sz="2200" dirty="0" smtClean="0">
                <a:solidFill>
                  <a:schemeClr val="bg2"/>
                </a:solidFill>
              </a:rPr>
              <a:t>. </a:t>
            </a:r>
          </a:p>
          <a:p>
            <a:pPr>
              <a:buFont typeface="Arial" pitchFamily="34" charset="0"/>
              <a:buChar char="•"/>
            </a:pPr>
            <a:r>
              <a:rPr lang="en-US" sz="2200" dirty="0" smtClean="0">
                <a:solidFill>
                  <a:schemeClr val="bg2"/>
                </a:solidFill>
              </a:rPr>
              <a:t>Check each cut piece dimensions. Better to cut oversize and sand/file to size than cut too small. When sanding cut edges, use the flat sanding block and check frequently.</a:t>
            </a:r>
          </a:p>
          <a:p>
            <a:pPr>
              <a:buFont typeface="Arial" pitchFamily="34" charset="0"/>
              <a:buChar char="•"/>
            </a:pPr>
            <a:r>
              <a:rPr lang="en-US" sz="2200" dirty="0" smtClean="0">
                <a:solidFill>
                  <a:schemeClr val="bg2"/>
                </a:solidFill>
              </a:rPr>
              <a:t>For basic structures, use 0.040” or 0.060” sheet as material. It is much more rigid, and less likely to warp, than thinner stock. </a:t>
            </a:r>
          </a:p>
          <a:p>
            <a:pPr>
              <a:buFont typeface="Arial" pitchFamily="34" charset="0"/>
              <a:buChar char="•"/>
            </a:pPr>
            <a:r>
              <a:rPr lang="en-US" sz="2200" dirty="0" smtClean="0">
                <a:solidFill>
                  <a:schemeClr val="bg2"/>
                </a:solidFill>
              </a:rPr>
              <a:t>If you need to cut two identical pieces, cut one to size, and the other oversize. Tack them together with a small drop of </a:t>
            </a:r>
            <a:r>
              <a:rPr lang="en-US" sz="2200" dirty="0" err="1" smtClean="0">
                <a:solidFill>
                  <a:schemeClr val="bg2"/>
                </a:solidFill>
              </a:rPr>
              <a:t>cyanoacrylate</a:t>
            </a:r>
            <a:r>
              <a:rPr lang="en-US" sz="2200" dirty="0" smtClean="0">
                <a:solidFill>
                  <a:schemeClr val="bg2"/>
                </a:solidFill>
              </a:rPr>
              <a:t>. Trim the oversized piece and when both are the same, slip a knife between and pop them apart. Sand the area where the glue was.</a:t>
            </a:r>
          </a:p>
          <a:p>
            <a:pPr>
              <a:buFont typeface="Arial" pitchFamily="34" charset="0"/>
              <a:buChar char="•"/>
            </a:pPr>
            <a:endParaRPr lang="en-CA" sz="2200"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Mike Belcher</a:t>
            </a:r>
            <a:endParaRPr lang="en-CA" dirty="0"/>
          </a:p>
        </p:txBody>
      </p:sp>
      <p:sp>
        <p:nvSpPr>
          <p:cNvPr id="3" name="Content Placeholder 2"/>
          <p:cNvSpPr>
            <a:spLocks noGrp="1"/>
          </p:cNvSpPr>
          <p:nvPr>
            <p:ph idx="1"/>
          </p:nvPr>
        </p:nvSpPr>
        <p:spPr/>
        <p:txBody>
          <a:bodyPr/>
          <a:lstStyle/>
          <a:p>
            <a:r>
              <a:rPr lang="en-US" dirty="0" smtClean="0"/>
              <a:t>Retired Mechanical Engineer</a:t>
            </a:r>
          </a:p>
          <a:p>
            <a:r>
              <a:rPr lang="en-US" dirty="0" err="1" smtClean="0"/>
              <a:t>Modelling</a:t>
            </a:r>
            <a:r>
              <a:rPr lang="en-US" dirty="0" smtClean="0"/>
              <a:t> since 1975; First kit was a </a:t>
            </a:r>
            <a:r>
              <a:rPr lang="en-US" dirty="0" err="1" smtClean="0"/>
              <a:t>scratchbuilt</a:t>
            </a:r>
            <a:r>
              <a:rPr lang="en-US" dirty="0" smtClean="0"/>
              <a:t> 1/35 tank</a:t>
            </a:r>
          </a:p>
          <a:p>
            <a:r>
              <a:rPr lang="en-US" dirty="0" smtClean="0"/>
              <a:t>Resin casting since 1994; </a:t>
            </a:r>
            <a:r>
              <a:rPr lang="en-US" dirty="0" err="1" smtClean="0"/>
              <a:t>scratchbuild</a:t>
            </a:r>
            <a:r>
              <a:rPr lang="en-US" dirty="0" smtClean="0"/>
              <a:t> my own masters</a:t>
            </a:r>
          </a:p>
          <a:p>
            <a:r>
              <a:rPr lang="en-US" dirty="0" smtClean="0"/>
              <a:t>Have done </a:t>
            </a:r>
            <a:r>
              <a:rPr lang="en-US" dirty="0" err="1" smtClean="0"/>
              <a:t>armour</a:t>
            </a:r>
            <a:r>
              <a:rPr lang="en-US" dirty="0" smtClean="0"/>
              <a:t>, aircraft, helicopters, sci-fi and missiles</a:t>
            </a:r>
          </a:p>
          <a:p>
            <a:r>
              <a:rPr lang="en-US" dirty="0" smtClean="0"/>
              <a:t>Love building, hate painting</a:t>
            </a:r>
            <a:endParaRPr lang="en-CA" dirty="0"/>
          </a:p>
        </p:txBody>
      </p:sp>
      <p:pic>
        <p:nvPicPr>
          <p:cNvPr id="4" name="Picture 3" descr="belcher bits logo.jpg"/>
          <p:cNvPicPr>
            <a:picLocks noChangeAspect="1"/>
          </p:cNvPicPr>
          <p:nvPr/>
        </p:nvPicPr>
        <p:blipFill>
          <a:blip r:embed="rId2" cstate="print"/>
          <a:stretch>
            <a:fillRect/>
          </a:stretch>
        </p:blipFill>
        <p:spPr>
          <a:xfrm>
            <a:off x="6300192" y="6165304"/>
            <a:ext cx="2717292" cy="5577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Rectangle 2"/>
          <p:cNvSpPr/>
          <p:nvPr/>
        </p:nvSpPr>
        <p:spPr>
          <a:xfrm>
            <a:off x="1475656" y="260648"/>
            <a:ext cx="6248762" cy="646331"/>
          </a:xfrm>
          <a:prstGeom prst="rect">
            <a:avLst/>
          </a:prstGeom>
        </p:spPr>
        <p:txBody>
          <a:bodyPr wrap="none">
            <a:spAutoFit/>
          </a:bodyPr>
          <a:lstStyle/>
          <a:p>
            <a:r>
              <a:rPr lang="en-US" sz="3600" dirty="0" smtClean="0">
                <a:solidFill>
                  <a:schemeClr val="bg2"/>
                </a:solidFill>
              </a:rPr>
              <a:t>Keep cutting, gluing and sanding</a:t>
            </a:r>
            <a:endParaRPr lang="en-US" sz="3600" dirty="0" smtClean="0">
              <a:solidFill>
                <a:schemeClr val="bg2"/>
              </a:solidFill>
            </a:endParaRPr>
          </a:p>
        </p:txBody>
      </p:sp>
      <p:sp>
        <p:nvSpPr>
          <p:cNvPr id="5" name="TextBox 4"/>
          <p:cNvSpPr txBox="1"/>
          <p:nvPr/>
        </p:nvSpPr>
        <p:spPr>
          <a:xfrm>
            <a:off x="755576" y="1052736"/>
            <a:ext cx="7560840" cy="5170646"/>
          </a:xfrm>
          <a:prstGeom prst="rect">
            <a:avLst/>
          </a:prstGeom>
          <a:noFill/>
        </p:spPr>
        <p:txBody>
          <a:bodyPr wrap="square" rtlCol="0">
            <a:spAutoFit/>
          </a:bodyPr>
          <a:lstStyle/>
          <a:p>
            <a:pPr>
              <a:buFont typeface="Arial" pitchFamily="34" charset="0"/>
              <a:buChar char="•"/>
            </a:pPr>
            <a:r>
              <a:rPr lang="en-US" sz="2200" dirty="0" smtClean="0">
                <a:solidFill>
                  <a:schemeClr val="bg2"/>
                </a:solidFill>
              </a:rPr>
              <a:t>To build a rectangular box, paint liquid glue on one edge of one piece and attach the next piece. Set them down on the glass, put the corner up against your square or V-block and make sure the joint is square. You can put a drop of </a:t>
            </a:r>
            <a:r>
              <a:rPr lang="en-US" sz="2200" dirty="0" err="1" smtClean="0">
                <a:solidFill>
                  <a:schemeClr val="bg2"/>
                </a:solidFill>
              </a:rPr>
              <a:t>cyano</a:t>
            </a:r>
            <a:r>
              <a:rPr lang="en-US" sz="2200" dirty="0" smtClean="0">
                <a:solidFill>
                  <a:schemeClr val="bg2"/>
                </a:solidFill>
              </a:rPr>
              <a:t> on the inside to hold the joint in place. </a:t>
            </a:r>
          </a:p>
          <a:p>
            <a:pPr>
              <a:buFont typeface="Arial" pitchFamily="34" charset="0"/>
              <a:buChar char="•"/>
            </a:pPr>
            <a:r>
              <a:rPr lang="en-US" sz="2200" dirty="0" smtClean="0">
                <a:solidFill>
                  <a:schemeClr val="bg2"/>
                </a:solidFill>
              </a:rPr>
              <a:t>Add the corner piece and keep working, always checking the </a:t>
            </a:r>
            <a:r>
              <a:rPr lang="en-US" sz="2200" dirty="0" err="1" smtClean="0">
                <a:solidFill>
                  <a:schemeClr val="bg2"/>
                </a:solidFill>
              </a:rPr>
              <a:t>squareness</a:t>
            </a:r>
            <a:r>
              <a:rPr lang="en-US" sz="2200" dirty="0" smtClean="0">
                <a:solidFill>
                  <a:schemeClr val="bg2"/>
                </a:solidFill>
              </a:rPr>
              <a:t>. </a:t>
            </a:r>
          </a:p>
          <a:p>
            <a:pPr>
              <a:buFont typeface="Arial" pitchFamily="34" charset="0"/>
              <a:buChar char="•"/>
            </a:pPr>
            <a:r>
              <a:rPr lang="en-US" sz="2200" dirty="0" smtClean="0">
                <a:solidFill>
                  <a:schemeClr val="bg2"/>
                </a:solidFill>
              </a:rPr>
              <a:t>Remember to account for thickness when you cut the pieces. That’s why the calculator is always on hand. </a:t>
            </a:r>
          </a:p>
          <a:p>
            <a:pPr>
              <a:buFont typeface="Arial" pitchFamily="34" charset="0"/>
              <a:buChar char="•"/>
            </a:pPr>
            <a:r>
              <a:rPr lang="en-US" sz="2200" dirty="0" smtClean="0">
                <a:solidFill>
                  <a:schemeClr val="bg2"/>
                </a:solidFill>
              </a:rPr>
              <a:t>Be sparing in the use of liquid glue. If you need to laminate larger pieces of plastic, it is better to glue them with </a:t>
            </a:r>
            <a:r>
              <a:rPr lang="en-US" sz="2200" dirty="0" err="1" smtClean="0">
                <a:solidFill>
                  <a:schemeClr val="bg2"/>
                </a:solidFill>
              </a:rPr>
              <a:t>cyano</a:t>
            </a:r>
            <a:r>
              <a:rPr lang="en-US" sz="2200" dirty="0" smtClean="0">
                <a:solidFill>
                  <a:schemeClr val="bg2"/>
                </a:solidFill>
              </a:rPr>
              <a:t>, because flooding the surface with liquid glue will result in those pieces warping and bending as the glue dries.</a:t>
            </a:r>
          </a:p>
          <a:p>
            <a:pPr>
              <a:buFont typeface="Arial" pitchFamily="34" charset="0"/>
              <a:buChar char="•"/>
            </a:pPr>
            <a:r>
              <a:rPr lang="en-US" sz="2200" dirty="0" smtClean="0">
                <a:solidFill>
                  <a:schemeClr val="bg2"/>
                </a:solidFill>
              </a:rPr>
              <a:t>Let basic boxes set overnight to fully harden. Sand the surfaces and check dimensions.</a:t>
            </a:r>
            <a:endParaRPr lang="en-CA" sz="2200" dirty="0">
              <a:solidFill>
                <a:schemeClr val="bg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Rectangle 2"/>
          <p:cNvSpPr/>
          <p:nvPr/>
        </p:nvSpPr>
        <p:spPr>
          <a:xfrm>
            <a:off x="1475656" y="260648"/>
            <a:ext cx="6248762" cy="646331"/>
          </a:xfrm>
          <a:prstGeom prst="rect">
            <a:avLst/>
          </a:prstGeom>
        </p:spPr>
        <p:txBody>
          <a:bodyPr wrap="none">
            <a:spAutoFit/>
          </a:bodyPr>
          <a:lstStyle/>
          <a:p>
            <a:r>
              <a:rPr lang="en-US" sz="3600" dirty="0" smtClean="0">
                <a:solidFill>
                  <a:schemeClr val="bg2"/>
                </a:solidFill>
              </a:rPr>
              <a:t>Keep cutting, gluing and sanding</a:t>
            </a:r>
            <a:endParaRPr lang="en-US" sz="3600" dirty="0" smtClean="0">
              <a:solidFill>
                <a:schemeClr val="bg2"/>
              </a:solidFill>
            </a:endParaRPr>
          </a:p>
        </p:txBody>
      </p:sp>
      <p:sp>
        <p:nvSpPr>
          <p:cNvPr id="6" name="TextBox 5"/>
          <p:cNvSpPr txBox="1"/>
          <p:nvPr/>
        </p:nvSpPr>
        <p:spPr>
          <a:xfrm>
            <a:off x="611560" y="1124744"/>
            <a:ext cx="7992889" cy="4247317"/>
          </a:xfrm>
          <a:prstGeom prst="rect">
            <a:avLst/>
          </a:prstGeom>
          <a:noFill/>
        </p:spPr>
        <p:txBody>
          <a:bodyPr wrap="square" rtlCol="0">
            <a:spAutoFit/>
          </a:bodyPr>
          <a:lstStyle/>
          <a:p>
            <a:pPr>
              <a:buFont typeface="Arial" pitchFamily="34" charset="0"/>
              <a:buChar char="•"/>
            </a:pPr>
            <a:r>
              <a:rPr lang="en-US" dirty="0" smtClean="0">
                <a:solidFill>
                  <a:schemeClr val="bg2"/>
                </a:solidFill>
              </a:rPr>
              <a:t>It is always easier to add detail rather than subtract. Many detail components can be made by cutting and laminating small pieces of thin strip, cut to size</a:t>
            </a:r>
          </a:p>
          <a:p>
            <a:pPr>
              <a:buFont typeface="Arial" pitchFamily="34" charset="0"/>
              <a:buChar char="•"/>
            </a:pPr>
            <a:r>
              <a:rPr lang="en-US" dirty="0" smtClean="0">
                <a:solidFill>
                  <a:schemeClr val="bg2"/>
                </a:solidFill>
              </a:rPr>
              <a:t>Can represent hinges with two flat pieces of strip, and a length of round strip.</a:t>
            </a:r>
          </a:p>
          <a:p>
            <a:pPr>
              <a:buFont typeface="Arial" pitchFamily="34" charset="0"/>
              <a:buChar char="•"/>
            </a:pPr>
            <a:r>
              <a:rPr lang="en-US" dirty="0" err="1" smtClean="0">
                <a:solidFill>
                  <a:schemeClr val="bg2"/>
                </a:solidFill>
              </a:rPr>
              <a:t>Louvred</a:t>
            </a:r>
            <a:r>
              <a:rPr lang="en-US" dirty="0" smtClean="0">
                <a:solidFill>
                  <a:schemeClr val="bg2"/>
                </a:solidFill>
              </a:rPr>
              <a:t> hatches can be represented by using Evergreen siding.</a:t>
            </a:r>
          </a:p>
          <a:p>
            <a:pPr>
              <a:buFont typeface="Arial" pitchFamily="34" charset="0"/>
              <a:buChar char="•"/>
            </a:pPr>
            <a:r>
              <a:rPr lang="en-US" dirty="0" smtClean="0">
                <a:solidFill>
                  <a:schemeClr val="bg2"/>
                </a:solidFill>
              </a:rPr>
              <a:t>Don’t use woven screen; it unravels and is difficult to get straight edges. Use </a:t>
            </a:r>
            <a:r>
              <a:rPr lang="en-US" dirty="0" err="1" smtClean="0">
                <a:solidFill>
                  <a:schemeClr val="bg2"/>
                </a:solidFill>
              </a:rPr>
              <a:t>photoetched</a:t>
            </a:r>
            <a:r>
              <a:rPr lang="en-US" dirty="0" smtClean="0">
                <a:solidFill>
                  <a:schemeClr val="bg2"/>
                </a:solidFill>
              </a:rPr>
              <a:t> brass or aluminum screen instead.</a:t>
            </a:r>
          </a:p>
          <a:p>
            <a:pPr>
              <a:buFont typeface="Arial" pitchFamily="34" charset="0"/>
              <a:buChar char="•"/>
            </a:pPr>
            <a:r>
              <a:rPr lang="en-US" dirty="0" smtClean="0">
                <a:solidFill>
                  <a:schemeClr val="bg2"/>
                </a:solidFill>
              </a:rPr>
              <a:t>Non-skid surfaces are available in a number of styles as </a:t>
            </a:r>
            <a:r>
              <a:rPr lang="en-US" dirty="0" err="1" smtClean="0">
                <a:solidFill>
                  <a:schemeClr val="bg2"/>
                </a:solidFill>
              </a:rPr>
              <a:t>photoetched</a:t>
            </a:r>
            <a:r>
              <a:rPr lang="en-US" dirty="0" smtClean="0">
                <a:solidFill>
                  <a:schemeClr val="bg2"/>
                </a:solidFill>
              </a:rPr>
              <a:t> sheets.</a:t>
            </a:r>
          </a:p>
          <a:p>
            <a:pPr>
              <a:buFont typeface="Arial" pitchFamily="34" charset="0"/>
              <a:buChar char="•"/>
            </a:pPr>
            <a:r>
              <a:rPr lang="en-US" dirty="0" smtClean="0">
                <a:solidFill>
                  <a:schemeClr val="bg2"/>
                </a:solidFill>
              </a:rPr>
              <a:t>Large bolt heads can be made from slicing hexagonal strip. It is possible to stretch strip like </a:t>
            </a:r>
            <a:r>
              <a:rPr lang="en-US" dirty="0" err="1" smtClean="0">
                <a:solidFill>
                  <a:schemeClr val="bg2"/>
                </a:solidFill>
              </a:rPr>
              <a:t>sprue</a:t>
            </a:r>
            <a:r>
              <a:rPr lang="en-US" dirty="0" smtClean="0">
                <a:solidFill>
                  <a:schemeClr val="bg2"/>
                </a:solidFill>
              </a:rPr>
              <a:t>, but for really small bolt heads, use round strip instead.</a:t>
            </a:r>
          </a:p>
          <a:p>
            <a:pPr>
              <a:buFont typeface="Arial" pitchFamily="34" charset="0"/>
              <a:buChar char="•"/>
            </a:pPr>
            <a:r>
              <a:rPr lang="en-US" dirty="0" smtClean="0">
                <a:solidFill>
                  <a:schemeClr val="bg2"/>
                </a:solidFill>
              </a:rPr>
              <a:t>For dome-head rivets, use brass or plastic rivets for large ones, sliced round strip (lightly sanded afterwards) for medium ones and use dimensional paint for small ones.</a:t>
            </a:r>
          </a:p>
          <a:p>
            <a:pPr>
              <a:buFont typeface="Arial" pitchFamily="34" charset="0"/>
              <a:buChar char="•"/>
            </a:pPr>
            <a:r>
              <a:rPr lang="en-US" dirty="0" smtClean="0">
                <a:solidFill>
                  <a:schemeClr val="bg2"/>
                </a:solidFill>
              </a:rPr>
              <a:t>For lines of rivets, use Archer or </a:t>
            </a:r>
            <a:r>
              <a:rPr lang="en-US" dirty="0" err="1" smtClean="0">
                <a:solidFill>
                  <a:schemeClr val="bg2"/>
                </a:solidFill>
              </a:rPr>
              <a:t>Micromark</a:t>
            </a:r>
            <a:r>
              <a:rPr lang="en-US" dirty="0" smtClean="0">
                <a:solidFill>
                  <a:schemeClr val="bg2"/>
                </a:solidFill>
              </a:rPr>
              <a:t> rivet decals. </a:t>
            </a:r>
            <a:endParaRPr lang="en-US" dirty="0" smtClean="0">
              <a:solidFill>
                <a:schemeClr val="bg2"/>
              </a:solidFill>
            </a:endParaRPr>
          </a:p>
          <a:p>
            <a:pPr>
              <a:buFont typeface="Arial" pitchFamily="34" charset="0"/>
              <a:buChar char="•"/>
            </a:pPr>
            <a:r>
              <a:rPr lang="en-US" dirty="0" smtClean="0">
                <a:solidFill>
                  <a:schemeClr val="bg2"/>
                </a:solidFill>
              </a:rPr>
              <a:t>For weld beads, use stretched </a:t>
            </a:r>
            <a:r>
              <a:rPr lang="en-US" dirty="0" err="1" smtClean="0">
                <a:solidFill>
                  <a:schemeClr val="bg2"/>
                </a:solidFill>
              </a:rPr>
              <a:t>sprue</a:t>
            </a:r>
            <a:r>
              <a:rPr lang="en-US" dirty="0" smtClean="0">
                <a:solidFill>
                  <a:schemeClr val="bg2"/>
                </a:solidFill>
              </a:rPr>
              <a:t> (painted with liquid glue and textured) or Archer decals.</a:t>
            </a:r>
            <a:endParaRPr lang="en-CA"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Rectangle 2"/>
          <p:cNvSpPr/>
          <p:nvPr/>
        </p:nvSpPr>
        <p:spPr>
          <a:xfrm>
            <a:off x="1475656" y="260648"/>
            <a:ext cx="6248762" cy="646331"/>
          </a:xfrm>
          <a:prstGeom prst="rect">
            <a:avLst/>
          </a:prstGeom>
        </p:spPr>
        <p:txBody>
          <a:bodyPr wrap="none">
            <a:spAutoFit/>
          </a:bodyPr>
          <a:lstStyle/>
          <a:p>
            <a:r>
              <a:rPr lang="en-US" sz="3600" dirty="0" smtClean="0">
                <a:solidFill>
                  <a:schemeClr val="bg2"/>
                </a:solidFill>
              </a:rPr>
              <a:t>Keep cutting, gluing and sanding</a:t>
            </a:r>
            <a:endParaRPr lang="en-US" sz="3600" dirty="0" smtClean="0">
              <a:solidFill>
                <a:schemeClr val="bg2"/>
              </a:solidFill>
            </a:endParaRPr>
          </a:p>
        </p:txBody>
      </p:sp>
      <p:sp>
        <p:nvSpPr>
          <p:cNvPr id="6" name="TextBox 5"/>
          <p:cNvSpPr txBox="1"/>
          <p:nvPr/>
        </p:nvSpPr>
        <p:spPr>
          <a:xfrm>
            <a:off x="611560" y="1124744"/>
            <a:ext cx="7992889" cy="5078313"/>
          </a:xfrm>
          <a:prstGeom prst="rect">
            <a:avLst/>
          </a:prstGeom>
          <a:noFill/>
        </p:spPr>
        <p:txBody>
          <a:bodyPr wrap="square" rtlCol="0">
            <a:spAutoFit/>
          </a:bodyPr>
          <a:lstStyle/>
          <a:p>
            <a:pPr>
              <a:buFont typeface="Arial" pitchFamily="34" charset="0"/>
              <a:buChar char="•"/>
            </a:pPr>
            <a:r>
              <a:rPr lang="en-US" dirty="0" smtClean="0">
                <a:solidFill>
                  <a:schemeClr val="bg2"/>
                </a:solidFill>
              </a:rPr>
              <a:t>I like </a:t>
            </a:r>
            <a:r>
              <a:rPr lang="en-US" dirty="0" err="1" smtClean="0">
                <a:solidFill>
                  <a:schemeClr val="bg2"/>
                </a:solidFill>
              </a:rPr>
              <a:t>Testors</a:t>
            </a:r>
            <a:r>
              <a:rPr lang="en-US" dirty="0" smtClean="0">
                <a:solidFill>
                  <a:schemeClr val="bg2"/>
                </a:solidFill>
              </a:rPr>
              <a:t> liquid glue for most construction. </a:t>
            </a:r>
            <a:r>
              <a:rPr lang="en-US" dirty="0" err="1" smtClean="0">
                <a:solidFill>
                  <a:schemeClr val="bg2"/>
                </a:solidFill>
              </a:rPr>
              <a:t>Tamiya</a:t>
            </a:r>
            <a:r>
              <a:rPr lang="en-US" dirty="0" smtClean="0">
                <a:solidFill>
                  <a:schemeClr val="bg2"/>
                </a:solidFill>
              </a:rPr>
              <a:t> Extra Thin is also good.</a:t>
            </a:r>
          </a:p>
          <a:p>
            <a:pPr>
              <a:buFont typeface="Arial" pitchFamily="34" charset="0"/>
              <a:buChar char="•"/>
            </a:pPr>
            <a:r>
              <a:rPr lang="en-US" dirty="0" smtClean="0">
                <a:solidFill>
                  <a:schemeClr val="bg2"/>
                </a:solidFill>
              </a:rPr>
              <a:t>If you are gluing ABS or other types of plastic than polystyrene, you will need to use a ‘hotter’ adhesive like </a:t>
            </a:r>
            <a:r>
              <a:rPr lang="en-US" dirty="0" err="1" smtClean="0">
                <a:solidFill>
                  <a:schemeClr val="bg2"/>
                </a:solidFill>
              </a:rPr>
              <a:t>Tenax</a:t>
            </a:r>
            <a:r>
              <a:rPr lang="en-US" dirty="0" smtClean="0">
                <a:solidFill>
                  <a:schemeClr val="bg2"/>
                </a:solidFill>
              </a:rPr>
              <a:t> or MBS solvent.</a:t>
            </a:r>
          </a:p>
          <a:p>
            <a:pPr>
              <a:buFont typeface="Arial" pitchFamily="34" charset="0"/>
              <a:buChar char="•"/>
            </a:pPr>
            <a:r>
              <a:rPr lang="en-US" dirty="0" err="1" smtClean="0">
                <a:solidFill>
                  <a:schemeClr val="bg2"/>
                </a:solidFill>
              </a:rPr>
              <a:t>Cyanoacrylates</a:t>
            </a:r>
            <a:r>
              <a:rPr lang="en-US" dirty="0" smtClean="0">
                <a:solidFill>
                  <a:schemeClr val="bg2"/>
                </a:solidFill>
              </a:rPr>
              <a:t> are indispensable but difficult to use sparingly. I will try to tack the thing in place with regular glue, then using a needle or special </a:t>
            </a:r>
            <a:r>
              <a:rPr lang="en-US" dirty="0" err="1" smtClean="0">
                <a:solidFill>
                  <a:schemeClr val="bg2"/>
                </a:solidFill>
              </a:rPr>
              <a:t>cyano</a:t>
            </a:r>
            <a:r>
              <a:rPr lang="en-US" dirty="0" smtClean="0">
                <a:solidFill>
                  <a:schemeClr val="bg2"/>
                </a:solidFill>
              </a:rPr>
              <a:t> applicator, just allow a drop to run around the object to hold it in place. Carefully remove the excess </a:t>
            </a:r>
            <a:r>
              <a:rPr lang="en-US" dirty="0" err="1" smtClean="0">
                <a:solidFill>
                  <a:schemeClr val="bg2"/>
                </a:solidFill>
              </a:rPr>
              <a:t>cyano</a:t>
            </a:r>
            <a:r>
              <a:rPr lang="en-US" dirty="0" smtClean="0">
                <a:solidFill>
                  <a:schemeClr val="bg2"/>
                </a:solidFill>
              </a:rPr>
              <a:t> immediately, and give it a quick spray with accelerator. Note that the accelerator remains on the surface until washed off, so your next drop of </a:t>
            </a:r>
            <a:r>
              <a:rPr lang="en-US" dirty="0" err="1" smtClean="0">
                <a:solidFill>
                  <a:schemeClr val="bg2"/>
                </a:solidFill>
              </a:rPr>
              <a:t>cyano</a:t>
            </a:r>
            <a:r>
              <a:rPr lang="en-US" dirty="0" smtClean="0">
                <a:solidFill>
                  <a:schemeClr val="bg2"/>
                </a:solidFill>
              </a:rPr>
              <a:t> may just bead on the surface if it has not been cleaned. </a:t>
            </a:r>
          </a:p>
          <a:p>
            <a:pPr>
              <a:buFont typeface="Arial" pitchFamily="34" charset="0"/>
              <a:buChar char="•"/>
            </a:pPr>
            <a:r>
              <a:rPr lang="en-US" dirty="0" smtClean="0">
                <a:solidFill>
                  <a:schemeClr val="bg2"/>
                </a:solidFill>
              </a:rPr>
              <a:t>Epoxy putties are great for building up non-</a:t>
            </a:r>
            <a:r>
              <a:rPr lang="en-US" dirty="0" err="1" smtClean="0">
                <a:solidFill>
                  <a:schemeClr val="bg2"/>
                </a:solidFill>
              </a:rPr>
              <a:t>rectalinear</a:t>
            </a:r>
            <a:r>
              <a:rPr lang="en-US" dirty="0" smtClean="0">
                <a:solidFill>
                  <a:schemeClr val="bg2"/>
                </a:solidFill>
              </a:rPr>
              <a:t> shapes. I use </a:t>
            </a:r>
            <a:r>
              <a:rPr lang="en-US" dirty="0" err="1" smtClean="0">
                <a:solidFill>
                  <a:schemeClr val="bg2"/>
                </a:solidFill>
              </a:rPr>
              <a:t>Quikwood</a:t>
            </a:r>
            <a:r>
              <a:rPr lang="en-US" dirty="0" smtClean="0">
                <a:solidFill>
                  <a:schemeClr val="bg2"/>
                </a:solidFill>
              </a:rPr>
              <a:t> from Lee Valley Tools exclusively. Peel back the covering, use a sharp knife to cut a thin sliver off the open end, cut a small length and fold and roll. When you think it’s well mixed, fold and roll some more. Press it into place and form it roughly into place. Use a wet finger to smooth it in place. With practice, you can get so you need very little filing and sanding afterwards. It files well but will clog up the file so the key is to use a rasp to roughly shape it, and sandpaper to do final finish. You can add more putty </a:t>
            </a:r>
            <a:r>
              <a:rPr lang="en-US" smtClean="0">
                <a:solidFill>
                  <a:schemeClr val="bg2"/>
                </a:solidFill>
              </a:rPr>
              <a:t>later if needed.</a:t>
            </a:r>
            <a:endParaRPr lang="en-US" dirty="0" smtClean="0">
              <a:solidFill>
                <a:schemeClr val="bg2"/>
              </a:solidFill>
            </a:endParaRPr>
          </a:p>
          <a:p>
            <a:pPr>
              <a:buFont typeface="Arial" pitchFamily="34" charset="0"/>
              <a:buChar char="•"/>
            </a:pPr>
            <a:endParaRPr lang="en-CA" dirty="0">
              <a:solidFill>
                <a:schemeClr val="bg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3" name="Rectangle 2"/>
          <p:cNvSpPr/>
          <p:nvPr/>
        </p:nvSpPr>
        <p:spPr>
          <a:xfrm>
            <a:off x="1475656" y="260648"/>
            <a:ext cx="6248762" cy="646331"/>
          </a:xfrm>
          <a:prstGeom prst="rect">
            <a:avLst/>
          </a:prstGeom>
        </p:spPr>
        <p:txBody>
          <a:bodyPr wrap="none">
            <a:spAutoFit/>
          </a:bodyPr>
          <a:lstStyle/>
          <a:p>
            <a:r>
              <a:rPr lang="en-US" sz="3600" dirty="0" smtClean="0">
                <a:solidFill>
                  <a:schemeClr val="bg2"/>
                </a:solidFill>
              </a:rPr>
              <a:t>Keep cutting, gluing and sanding</a:t>
            </a:r>
            <a:endParaRPr lang="en-US" sz="3600" dirty="0" smtClean="0">
              <a:solidFill>
                <a:schemeClr val="bg2"/>
              </a:solidFill>
            </a:endParaRPr>
          </a:p>
        </p:txBody>
      </p:sp>
      <p:sp>
        <p:nvSpPr>
          <p:cNvPr id="6" name="TextBox 5"/>
          <p:cNvSpPr txBox="1"/>
          <p:nvPr/>
        </p:nvSpPr>
        <p:spPr>
          <a:xfrm>
            <a:off x="611560" y="1124744"/>
            <a:ext cx="7992889" cy="4247317"/>
          </a:xfrm>
          <a:prstGeom prst="rect">
            <a:avLst/>
          </a:prstGeom>
          <a:noFill/>
        </p:spPr>
        <p:txBody>
          <a:bodyPr wrap="square" rtlCol="0">
            <a:spAutoFit/>
          </a:bodyPr>
          <a:lstStyle/>
          <a:p>
            <a:pPr>
              <a:buFont typeface="Arial" pitchFamily="34" charset="0"/>
              <a:buChar char="•"/>
            </a:pPr>
            <a:r>
              <a:rPr lang="en-US" dirty="0" smtClean="0">
                <a:solidFill>
                  <a:schemeClr val="bg2"/>
                </a:solidFill>
              </a:rPr>
              <a:t>Use a combination of scribing and </a:t>
            </a:r>
            <a:r>
              <a:rPr lang="en-US" dirty="0" err="1" smtClean="0">
                <a:solidFill>
                  <a:schemeClr val="bg2"/>
                </a:solidFill>
              </a:rPr>
              <a:t>sprue</a:t>
            </a:r>
            <a:r>
              <a:rPr lang="en-US" dirty="0" smtClean="0">
                <a:solidFill>
                  <a:schemeClr val="bg2"/>
                </a:solidFill>
              </a:rPr>
              <a:t> for a number of effects.</a:t>
            </a:r>
          </a:p>
          <a:p>
            <a:pPr>
              <a:buFont typeface="Arial" pitchFamily="34" charset="0"/>
              <a:buChar char="•"/>
            </a:pPr>
            <a:r>
              <a:rPr lang="en-US" dirty="0" smtClean="0">
                <a:solidFill>
                  <a:schemeClr val="bg2"/>
                </a:solidFill>
              </a:rPr>
              <a:t>For raised ribs on metal fenders: Scribe the </a:t>
            </a:r>
            <a:r>
              <a:rPr lang="en-US" dirty="0" err="1" smtClean="0">
                <a:solidFill>
                  <a:schemeClr val="bg2"/>
                </a:solidFill>
              </a:rPr>
              <a:t>cressed</a:t>
            </a:r>
            <a:r>
              <a:rPr lang="en-US" dirty="0" smtClean="0">
                <a:solidFill>
                  <a:schemeClr val="bg2"/>
                </a:solidFill>
              </a:rPr>
              <a:t> pattern in the base plastic, glue round strip in the scribed slots, fill gaps with putty and use </a:t>
            </a:r>
            <a:r>
              <a:rPr lang="en-US" dirty="0" err="1" smtClean="0">
                <a:solidFill>
                  <a:schemeClr val="bg2"/>
                </a:solidFill>
              </a:rPr>
              <a:t>Cutex</a:t>
            </a:r>
            <a:r>
              <a:rPr lang="en-US" dirty="0" smtClean="0">
                <a:solidFill>
                  <a:schemeClr val="bg2"/>
                </a:solidFill>
              </a:rPr>
              <a:t> to rub away excess putty everywhere but alongside the strip. You don’t want to sand because you don’t want to flatten the strip.</a:t>
            </a:r>
          </a:p>
          <a:p>
            <a:pPr>
              <a:buFont typeface="Arial" pitchFamily="34" charset="0"/>
              <a:buChar char="•"/>
            </a:pPr>
            <a:r>
              <a:rPr lang="en-US" dirty="0" smtClean="0">
                <a:solidFill>
                  <a:schemeClr val="bg2"/>
                </a:solidFill>
              </a:rPr>
              <a:t>For fabric areas on aircraft: Scribe the stringer pattern, glue round strip in the scribed slots, use your fingertip to smear putty between the stringers. You can sand these afterwards but use a rounded sanding block. You want to end up with a subtle scalloped </a:t>
            </a:r>
            <a:r>
              <a:rPr lang="en-US" dirty="0" err="1" smtClean="0">
                <a:solidFill>
                  <a:schemeClr val="bg2"/>
                </a:solidFill>
              </a:rPr>
              <a:t>efect</a:t>
            </a:r>
            <a:r>
              <a:rPr lang="en-US" dirty="0" smtClean="0">
                <a:solidFill>
                  <a:schemeClr val="bg2"/>
                </a:solidFill>
              </a:rPr>
              <a:t>.</a:t>
            </a:r>
          </a:p>
          <a:p>
            <a:pPr>
              <a:buFont typeface="Arial" pitchFamily="34" charset="0"/>
              <a:buChar char="•"/>
            </a:pPr>
            <a:r>
              <a:rPr lang="en-US" dirty="0" smtClean="0">
                <a:solidFill>
                  <a:schemeClr val="bg2"/>
                </a:solidFill>
              </a:rPr>
              <a:t>Don’t try to reproduce the fabric texture for aircraft. On doped aircraft, the surface is a smooth as metal.</a:t>
            </a:r>
          </a:p>
          <a:p>
            <a:pPr>
              <a:buFont typeface="Arial" pitchFamily="34" charset="0"/>
              <a:buChar char="•"/>
            </a:pPr>
            <a:r>
              <a:rPr lang="en-US" dirty="0" smtClean="0">
                <a:solidFill>
                  <a:schemeClr val="bg2"/>
                </a:solidFill>
              </a:rPr>
              <a:t>When done detailing, give the area a coat of </a:t>
            </a:r>
            <a:r>
              <a:rPr lang="en-US" dirty="0" err="1" smtClean="0">
                <a:solidFill>
                  <a:schemeClr val="bg2"/>
                </a:solidFill>
              </a:rPr>
              <a:t>Tamiya</a:t>
            </a:r>
            <a:r>
              <a:rPr lang="en-US" dirty="0" smtClean="0">
                <a:solidFill>
                  <a:schemeClr val="bg2"/>
                </a:solidFill>
              </a:rPr>
              <a:t> primer. It is an excellent primer straight from the can. However, small items will not adhere as well to a primed surface as to bare plastic, so wait until you are completed to prime the model.</a:t>
            </a:r>
            <a:endParaRPr lang="en-CA"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2492896"/>
            <a:ext cx="8229600" cy="1143000"/>
          </a:xfrm>
        </p:spPr>
        <p:txBody>
          <a:bodyPr/>
          <a:lstStyle/>
          <a:p>
            <a:r>
              <a:rPr lang="en-US" dirty="0" err="1" smtClean="0"/>
              <a:t>Scratchbuilding</a:t>
            </a:r>
            <a:r>
              <a:rPr lang="en-US" dirty="0" smtClean="0"/>
              <a:t>: Why do it?</a:t>
            </a:r>
            <a:endParaRPr lang="en-CA" dirty="0"/>
          </a:p>
        </p:txBody>
      </p:sp>
      <p:sp>
        <p:nvSpPr>
          <p:cNvPr id="3" name="Content Placeholder 2"/>
          <p:cNvSpPr>
            <a:spLocks noGrp="1"/>
          </p:cNvSpPr>
          <p:nvPr>
            <p:ph idx="4294967295"/>
          </p:nvPr>
        </p:nvSpPr>
        <p:spPr>
          <a:xfrm>
            <a:off x="1331640" y="3717032"/>
            <a:ext cx="6192688" cy="2016224"/>
          </a:xfrm>
        </p:spPr>
        <p:txBody>
          <a:bodyPr>
            <a:normAutofit fontScale="77500" lnSpcReduction="20000"/>
          </a:bodyPr>
          <a:lstStyle/>
          <a:p>
            <a:r>
              <a:rPr lang="en-US" dirty="0" smtClean="0"/>
              <a:t>Not available as a kit</a:t>
            </a:r>
          </a:p>
          <a:p>
            <a:r>
              <a:rPr lang="en-US" dirty="0" smtClean="0"/>
              <a:t>Not available in desired scale</a:t>
            </a:r>
          </a:p>
          <a:p>
            <a:r>
              <a:rPr lang="en-US" dirty="0" smtClean="0"/>
              <a:t>Existing kits are really, really awful</a:t>
            </a:r>
          </a:p>
          <a:p>
            <a:r>
              <a:rPr lang="en-US" dirty="0" smtClean="0"/>
              <a:t>Desire to have something unique</a:t>
            </a:r>
          </a:p>
          <a:p>
            <a:r>
              <a:rPr lang="en-US" dirty="0" smtClean="0"/>
              <a:t>Wish to be creative</a:t>
            </a:r>
            <a:endParaRPr lang="en-CA" dirty="0"/>
          </a:p>
        </p:txBody>
      </p:sp>
      <p:sp>
        <p:nvSpPr>
          <p:cNvPr id="4" name="Title 1"/>
          <p:cNvSpPr txBox="1">
            <a:spLocks/>
          </p:cNvSpPr>
          <p:nvPr/>
        </p:nvSpPr>
        <p:spPr>
          <a:xfrm>
            <a:off x="323528" y="47667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Scratchbuilding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What is it?</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979984" y="1493169"/>
            <a:ext cx="7402016" cy="7200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Making a model for which there is no kit</a:t>
            </a: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belcher bits logo.jpg"/>
          <p:cNvPicPr>
            <a:picLocks noChangeAspect="1"/>
          </p:cNvPicPr>
          <p:nvPr/>
        </p:nvPicPr>
        <p:blipFill>
          <a:blip r:embed="rId2" cstate="print"/>
          <a:stretch>
            <a:fillRect/>
          </a:stretch>
        </p:blipFill>
        <p:spPr>
          <a:xfrm>
            <a:off x="6300192" y="6165304"/>
            <a:ext cx="2717292" cy="5577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3568" y="1700808"/>
            <a:ext cx="7776864" cy="3672408"/>
          </a:xfrm>
        </p:spPr>
        <p:txBody>
          <a:bodyPr>
            <a:normAutofit/>
          </a:bodyPr>
          <a:lstStyle/>
          <a:p>
            <a:r>
              <a:rPr lang="en-US" dirty="0" smtClean="0"/>
              <a:t>Start with a good drawing</a:t>
            </a:r>
          </a:p>
          <a:p>
            <a:r>
              <a:rPr lang="en-US" dirty="0" smtClean="0"/>
              <a:t>Sorry, some math is involved</a:t>
            </a:r>
          </a:p>
          <a:p>
            <a:r>
              <a:rPr lang="en-US" dirty="0" smtClean="0"/>
              <a:t>Get as much info on the subject as you can</a:t>
            </a:r>
          </a:p>
          <a:p>
            <a:r>
              <a:rPr lang="en-US" dirty="0" smtClean="0"/>
              <a:t>Have a few basic tools on hand</a:t>
            </a:r>
          </a:p>
          <a:p>
            <a:r>
              <a:rPr lang="en-US" dirty="0" smtClean="0"/>
              <a:t>Learn to love plastic in all its forms</a:t>
            </a:r>
          </a:p>
          <a:p>
            <a:r>
              <a:rPr lang="en-US" dirty="0" smtClean="0"/>
              <a:t>Start cutting, gluing and sanding</a:t>
            </a:r>
            <a:endParaRPr lang="en-CA" dirty="0"/>
          </a:p>
        </p:txBody>
      </p:sp>
      <p:sp>
        <p:nvSpPr>
          <p:cNvPr id="4" name="Title 1"/>
          <p:cNvSpPr txBox="1">
            <a:spLocks/>
          </p:cNvSpPr>
          <p:nvPr/>
        </p:nvSpPr>
        <p:spPr>
          <a:xfrm>
            <a:off x="323528" y="47667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Scratchbuilding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How</a:t>
            </a:r>
            <a:r>
              <a:rPr kumimoji="0" lang="en-US" sz="4400" b="0" i="0" u="none" strike="noStrike" kern="1200" cap="none" spc="0" normalizeH="0" noProof="0" dirty="0" smtClean="0">
                <a:ln>
                  <a:noFill/>
                </a:ln>
                <a:solidFill>
                  <a:schemeClr val="tx1"/>
                </a:solidFill>
                <a:effectLst/>
                <a:uLnTx/>
                <a:uFillTx/>
                <a:latin typeface="+mj-lt"/>
                <a:ea typeface="+mj-ea"/>
                <a:cs typeface="+mj-cs"/>
              </a:rPr>
              <a:t> to do it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4" descr="belcher bits logo.jpg"/>
          <p:cNvPicPr>
            <a:picLocks noChangeAspect="1"/>
          </p:cNvPicPr>
          <p:nvPr/>
        </p:nvPicPr>
        <p:blipFill>
          <a:blip r:embed="rId2" cstate="print"/>
          <a:stretch>
            <a:fillRect/>
          </a:stretch>
        </p:blipFill>
        <p:spPr>
          <a:xfrm>
            <a:off x="6300192" y="6165304"/>
            <a:ext cx="2717292" cy="5577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5000" b="-25000"/>
          </a:stretch>
        </a:blipFill>
        <a:effectLst/>
      </p:bgPr>
    </p:bg>
    <p:spTree>
      <p:nvGrpSpPr>
        <p:cNvPr id="1" name=""/>
        <p:cNvGrpSpPr/>
        <p:nvPr/>
      </p:nvGrpSpPr>
      <p:grpSpPr>
        <a:xfrm>
          <a:off x="0" y="0"/>
          <a:ext cx="0" cy="0"/>
          <a:chOff x="0" y="0"/>
          <a:chExt cx="0" cy="0"/>
        </a:xfrm>
      </p:grpSpPr>
      <p:pic>
        <p:nvPicPr>
          <p:cNvPr id="6" name="Picture 5"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7" name="TextBox 6"/>
          <p:cNvSpPr txBox="1"/>
          <p:nvPr/>
        </p:nvSpPr>
        <p:spPr>
          <a:xfrm>
            <a:off x="1835696" y="332656"/>
            <a:ext cx="5654305" cy="707886"/>
          </a:xfrm>
          <a:prstGeom prst="rect">
            <a:avLst/>
          </a:prstGeom>
          <a:noFill/>
        </p:spPr>
        <p:txBody>
          <a:bodyPr wrap="none" rtlCol="0">
            <a:spAutoFit/>
          </a:bodyPr>
          <a:lstStyle/>
          <a:p>
            <a:r>
              <a:rPr lang="en-US" sz="4000" dirty="0" smtClean="0">
                <a:solidFill>
                  <a:schemeClr val="bg2"/>
                </a:solidFill>
              </a:rPr>
              <a:t>Start with a good drawing</a:t>
            </a:r>
            <a:endParaRPr lang="en-CA" sz="4000" dirty="0">
              <a:solidFill>
                <a:schemeClr val="bg2"/>
              </a:solidFill>
            </a:endParaRPr>
          </a:p>
        </p:txBody>
      </p:sp>
      <p:sp>
        <p:nvSpPr>
          <p:cNvPr id="8" name="TextBox 7"/>
          <p:cNvSpPr txBox="1"/>
          <p:nvPr/>
        </p:nvSpPr>
        <p:spPr>
          <a:xfrm>
            <a:off x="539552" y="980728"/>
            <a:ext cx="8208912" cy="369332"/>
          </a:xfrm>
          <a:prstGeom prst="rect">
            <a:avLst/>
          </a:prstGeom>
          <a:noFill/>
        </p:spPr>
        <p:txBody>
          <a:bodyPr wrap="square" rtlCol="0">
            <a:spAutoFit/>
          </a:bodyPr>
          <a:lstStyle/>
          <a:p>
            <a:pPr>
              <a:buFont typeface="Arial" pitchFamily="34" charset="0"/>
              <a:buChar char="•"/>
            </a:pPr>
            <a:r>
              <a:rPr lang="en-US" dirty="0" smtClean="0">
                <a:solidFill>
                  <a:srgbClr val="002060"/>
                </a:solidFill>
              </a:rPr>
              <a:t>Not all plans are accurate; Even apparently well drawn ones may contain errors</a:t>
            </a:r>
            <a:endParaRPr lang="en-CA" dirty="0">
              <a:solidFill>
                <a:srgbClr val="002060"/>
              </a:solidFill>
            </a:endParaRPr>
          </a:p>
        </p:txBody>
      </p:sp>
      <p:pic>
        <p:nvPicPr>
          <p:cNvPr id="10" name="Picture 9" descr="catalina modified.jpg"/>
          <p:cNvPicPr>
            <a:picLocks noChangeAspect="1"/>
          </p:cNvPicPr>
          <p:nvPr/>
        </p:nvPicPr>
        <p:blipFill>
          <a:blip r:embed="rId4" cstate="print"/>
          <a:stretch>
            <a:fillRect/>
          </a:stretch>
        </p:blipFill>
        <p:spPr>
          <a:xfrm>
            <a:off x="179512" y="1412776"/>
            <a:ext cx="6208995" cy="4680520"/>
          </a:xfrm>
          <a:prstGeom prst="rect">
            <a:avLst/>
          </a:prstGeom>
        </p:spPr>
      </p:pic>
      <p:pic>
        <p:nvPicPr>
          <p:cNvPr id="11" name="Picture 10" descr="canso tail.jpg"/>
          <p:cNvPicPr>
            <a:picLocks noChangeAspect="1"/>
          </p:cNvPicPr>
          <p:nvPr/>
        </p:nvPicPr>
        <p:blipFill>
          <a:blip r:embed="rId5"/>
          <a:stretch>
            <a:fillRect/>
          </a:stretch>
        </p:blipFill>
        <p:spPr>
          <a:xfrm>
            <a:off x="6300192" y="1484784"/>
            <a:ext cx="2350967" cy="35283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5000" b="-25000"/>
          </a:stretch>
        </a:blipFill>
        <a:effectLst/>
      </p:bgPr>
    </p:bg>
    <p:spTree>
      <p:nvGrpSpPr>
        <p:cNvPr id="1" name=""/>
        <p:cNvGrpSpPr/>
        <p:nvPr/>
      </p:nvGrpSpPr>
      <p:grpSpPr>
        <a:xfrm>
          <a:off x="0" y="0"/>
          <a:ext cx="0" cy="0"/>
          <a:chOff x="0" y="0"/>
          <a:chExt cx="0" cy="0"/>
        </a:xfrm>
      </p:grpSpPr>
      <p:pic>
        <p:nvPicPr>
          <p:cNvPr id="6" name="Picture 5"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7" name="TextBox 6"/>
          <p:cNvSpPr txBox="1"/>
          <p:nvPr/>
        </p:nvSpPr>
        <p:spPr>
          <a:xfrm>
            <a:off x="1835696" y="332656"/>
            <a:ext cx="5654305" cy="707886"/>
          </a:xfrm>
          <a:prstGeom prst="rect">
            <a:avLst/>
          </a:prstGeom>
          <a:noFill/>
        </p:spPr>
        <p:txBody>
          <a:bodyPr wrap="none" rtlCol="0">
            <a:spAutoFit/>
          </a:bodyPr>
          <a:lstStyle/>
          <a:p>
            <a:r>
              <a:rPr lang="en-US" sz="4000" dirty="0" smtClean="0">
                <a:solidFill>
                  <a:schemeClr val="bg2"/>
                </a:solidFill>
              </a:rPr>
              <a:t>Start with a good drawing</a:t>
            </a:r>
            <a:endParaRPr lang="en-CA" sz="4000" dirty="0">
              <a:solidFill>
                <a:schemeClr val="bg2"/>
              </a:solidFill>
            </a:endParaRPr>
          </a:p>
        </p:txBody>
      </p:sp>
      <p:sp>
        <p:nvSpPr>
          <p:cNvPr id="8" name="TextBox 7"/>
          <p:cNvSpPr txBox="1"/>
          <p:nvPr/>
        </p:nvSpPr>
        <p:spPr>
          <a:xfrm>
            <a:off x="539552" y="980728"/>
            <a:ext cx="8208912" cy="646331"/>
          </a:xfrm>
          <a:prstGeom prst="rect">
            <a:avLst/>
          </a:prstGeom>
          <a:noFill/>
        </p:spPr>
        <p:txBody>
          <a:bodyPr wrap="square" rtlCol="0">
            <a:spAutoFit/>
          </a:bodyPr>
          <a:lstStyle/>
          <a:p>
            <a:pPr>
              <a:buFont typeface="Arial" pitchFamily="34" charset="0"/>
              <a:buChar char="•"/>
            </a:pPr>
            <a:r>
              <a:rPr lang="en-US" dirty="0" smtClean="0">
                <a:solidFill>
                  <a:srgbClr val="002060"/>
                </a:solidFill>
              </a:rPr>
              <a:t>Some plans are not even intended to be accurate, just illustrative. The hard part is knowing when!</a:t>
            </a:r>
            <a:endParaRPr lang="en-CA" dirty="0">
              <a:solidFill>
                <a:srgbClr val="002060"/>
              </a:solidFill>
            </a:endParaRPr>
          </a:p>
        </p:txBody>
      </p:sp>
      <p:pic>
        <p:nvPicPr>
          <p:cNvPr id="9" name="Picture 8" descr="d5_04.gif"/>
          <p:cNvPicPr>
            <a:picLocks noChangeAspect="1"/>
          </p:cNvPicPr>
          <p:nvPr/>
        </p:nvPicPr>
        <p:blipFill>
          <a:blip r:embed="rId4"/>
          <a:stretch>
            <a:fillRect/>
          </a:stretch>
        </p:blipFill>
        <p:spPr>
          <a:xfrm>
            <a:off x="539552" y="1628800"/>
            <a:ext cx="3526333" cy="4371644"/>
          </a:xfrm>
          <a:prstGeom prst="rect">
            <a:avLst/>
          </a:prstGeom>
        </p:spPr>
      </p:pic>
      <p:sp>
        <p:nvSpPr>
          <p:cNvPr id="12" name="TextBox 11"/>
          <p:cNvSpPr txBox="1"/>
          <p:nvPr/>
        </p:nvSpPr>
        <p:spPr>
          <a:xfrm>
            <a:off x="899592" y="5949280"/>
            <a:ext cx="2672655" cy="646331"/>
          </a:xfrm>
          <a:prstGeom prst="rect">
            <a:avLst/>
          </a:prstGeom>
          <a:noFill/>
        </p:spPr>
        <p:txBody>
          <a:bodyPr wrap="none" rtlCol="0">
            <a:spAutoFit/>
          </a:bodyPr>
          <a:lstStyle/>
          <a:p>
            <a:r>
              <a:rPr lang="en-US" dirty="0" smtClean="0">
                <a:solidFill>
                  <a:srgbClr val="002060"/>
                </a:solidFill>
              </a:rPr>
              <a:t>Looks OK, but not to scale.</a:t>
            </a:r>
          </a:p>
          <a:p>
            <a:r>
              <a:rPr lang="en-US" dirty="0" smtClean="0">
                <a:solidFill>
                  <a:srgbClr val="002060"/>
                </a:solidFill>
              </a:rPr>
              <a:t>Dimensions ARE accurate.</a:t>
            </a:r>
            <a:endParaRPr lang="en-CA" dirty="0">
              <a:solidFill>
                <a:srgbClr val="002060"/>
              </a:solidFill>
            </a:endParaRPr>
          </a:p>
        </p:txBody>
      </p:sp>
      <p:pic>
        <p:nvPicPr>
          <p:cNvPr id="13" name="Picture 12" descr="trident_lineart_big.jpg"/>
          <p:cNvPicPr>
            <a:picLocks noChangeAspect="1"/>
          </p:cNvPicPr>
          <p:nvPr/>
        </p:nvPicPr>
        <p:blipFill>
          <a:blip r:embed="rId5"/>
          <a:stretch>
            <a:fillRect/>
          </a:stretch>
        </p:blipFill>
        <p:spPr>
          <a:xfrm rot="5400000">
            <a:off x="2937946" y="3550886"/>
            <a:ext cx="4780276" cy="1080120"/>
          </a:xfrm>
          <a:prstGeom prst="rect">
            <a:avLst/>
          </a:prstGeom>
        </p:spPr>
      </p:pic>
      <p:sp>
        <p:nvSpPr>
          <p:cNvPr id="14" name="TextBox 13"/>
          <p:cNvSpPr txBox="1"/>
          <p:nvPr/>
        </p:nvSpPr>
        <p:spPr>
          <a:xfrm>
            <a:off x="6156176" y="2420888"/>
            <a:ext cx="2614947" cy="923330"/>
          </a:xfrm>
          <a:prstGeom prst="rect">
            <a:avLst/>
          </a:prstGeom>
          <a:noFill/>
        </p:spPr>
        <p:txBody>
          <a:bodyPr wrap="square" rtlCol="0">
            <a:spAutoFit/>
          </a:bodyPr>
          <a:lstStyle/>
          <a:p>
            <a:r>
              <a:rPr lang="en-US" dirty="0" smtClean="0">
                <a:solidFill>
                  <a:srgbClr val="002060"/>
                </a:solidFill>
              </a:rPr>
              <a:t>No easy to read dimensions, but much more accurate layout</a:t>
            </a:r>
            <a:endParaRPr lang="en-CA"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5000" b="-25000"/>
          </a:stretch>
        </a:blipFill>
        <a:effectLst/>
      </p:bgPr>
    </p:bg>
    <p:spTree>
      <p:nvGrpSpPr>
        <p:cNvPr id="1" name=""/>
        <p:cNvGrpSpPr/>
        <p:nvPr/>
      </p:nvGrpSpPr>
      <p:grpSpPr>
        <a:xfrm>
          <a:off x="0" y="0"/>
          <a:ext cx="0" cy="0"/>
          <a:chOff x="0" y="0"/>
          <a:chExt cx="0" cy="0"/>
        </a:xfrm>
      </p:grpSpPr>
      <p:pic>
        <p:nvPicPr>
          <p:cNvPr id="6" name="Picture 5"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7" name="TextBox 6"/>
          <p:cNvSpPr txBox="1"/>
          <p:nvPr/>
        </p:nvSpPr>
        <p:spPr>
          <a:xfrm>
            <a:off x="1835696" y="332656"/>
            <a:ext cx="5654305" cy="707886"/>
          </a:xfrm>
          <a:prstGeom prst="rect">
            <a:avLst/>
          </a:prstGeom>
          <a:noFill/>
        </p:spPr>
        <p:txBody>
          <a:bodyPr wrap="none" rtlCol="0">
            <a:spAutoFit/>
          </a:bodyPr>
          <a:lstStyle/>
          <a:p>
            <a:r>
              <a:rPr lang="en-US" sz="4000" dirty="0" smtClean="0">
                <a:solidFill>
                  <a:schemeClr val="bg2"/>
                </a:solidFill>
              </a:rPr>
              <a:t>Start with a good drawing</a:t>
            </a:r>
            <a:endParaRPr lang="en-CA" sz="4000" dirty="0">
              <a:solidFill>
                <a:schemeClr val="bg2"/>
              </a:solidFill>
            </a:endParaRPr>
          </a:p>
        </p:txBody>
      </p:sp>
      <p:sp>
        <p:nvSpPr>
          <p:cNvPr id="8" name="TextBox 7"/>
          <p:cNvSpPr txBox="1"/>
          <p:nvPr/>
        </p:nvSpPr>
        <p:spPr>
          <a:xfrm>
            <a:off x="755576" y="1340768"/>
            <a:ext cx="7776864" cy="3139321"/>
          </a:xfrm>
          <a:prstGeom prst="rect">
            <a:avLst/>
          </a:prstGeom>
          <a:noFill/>
        </p:spPr>
        <p:txBody>
          <a:bodyPr wrap="square" rtlCol="0">
            <a:spAutoFit/>
          </a:bodyPr>
          <a:lstStyle/>
          <a:p>
            <a:pPr>
              <a:buFont typeface="Arial" pitchFamily="34" charset="0"/>
              <a:buChar char="•"/>
            </a:pPr>
            <a:r>
              <a:rPr lang="en-US" dirty="0" smtClean="0">
                <a:solidFill>
                  <a:srgbClr val="002060"/>
                </a:solidFill>
              </a:rPr>
              <a:t>Some plans were accurate when first drawn. However, they have been printed</a:t>
            </a:r>
            <a:r>
              <a:rPr lang="en-CA" dirty="0" smtClean="0">
                <a:solidFill>
                  <a:srgbClr val="002060"/>
                </a:solidFill>
              </a:rPr>
              <a:t> and re-printed and no longer match the stated scale.</a:t>
            </a:r>
          </a:p>
          <a:p>
            <a:pPr>
              <a:buFont typeface="Arial" pitchFamily="34" charset="0"/>
              <a:buChar char="•"/>
            </a:pPr>
            <a:r>
              <a:rPr lang="en-US" dirty="0" smtClean="0">
                <a:solidFill>
                  <a:srgbClr val="002060"/>
                </a:solidFill>
              </a:rPr>
              <a:t>Always check the drawing using dimensions.</a:t>
            </a:r>
          </a:p>
          <a:p>
            <a:pPr>
              <a:buFont typeface="Arial" pitchFamily="34" charset="0"/>
              <a:buChar char="•"/>
            </a:pPr>
            <a:r>
              <a:rPr lang="en-US" dirty="0" smtClean="0">
                <a:solidFill>
                  <a:srgbClr val="002060"/>
                </a:solidFill>
              </a:rPr>
              <a:t>Many drawings give a scale bar, but this is usually quite small. Better to check against a large a dimension as possible.</a:t>
            </a:r>
          </a:p>
          <a:p>
            <a:pPr>
              <a:buFont typeface="Arial" pitchFamily="34" charset="0"/>
              <a:buChar char="•"/>
            </a:pPr>
            <a:r>
              <a:rPr lang="en-US" dirty="0" smtClean="0">
                <a:solidFill>
                  <a:srgbClr val="002060"/>
                </a:solidFill>
              </a:rPr>
              <a:t>Some drawings give ‘Station Diagrams’. These are datum points for manufacture and are useful for accurate dimensions. However, note that in many cases, Station 0 (where all dimensions are measured from) may not be at the very front of the subject. It may even be well in front of the subject.</a:t>
            </a:r>
          </a:p>
          <a:p>
            <a:pPr>
              <a:buFont typeface="Arial" pitchFamily="34" charset="0"/>
              <a:buChar char="•"/>
            </a:pPr>
            <a:r>
              <a:rPr lang="en-US" dirty="0" smtClean="0">
                <a:solidFill>
                  <a:srgbClr val="002060"/>
                </a:solidFill>
              </a:rPr>
              <a:t>Typically, Station Diagrams are in inches on North American subjects, but may be in </a:t>
            </a:r>
            <a:r>
              <a:rPr lang="en-US" dirty="0" err="1" smtClean="0">
                <a:solidFill>
                  <a:srgbClr val="002060"/>
                </a:solidFill>
              </a:rPr>
              <a:t>millimetres</a:t>
            </a:r>
            <a:r>
              <a:rPr lang="en-US" dirty="0" smtClean="0">
                <a:solidFill>
                  <a:srgbClr val="002060"/>
                </a:solidFill>
              </a:rPr>
              <a:t> for European subjects.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5000" b="-25000"/>
          </a:stretch>
        </a:blipFill>
        <a:effectLst/>
      </p:bgPr>
    </p:bg>
    <p:spTree>
      <p:nvGrpSpPr>
        <p:cNvPr id="1" name=""/>
        <p:cNvGrpSpPr/>
        <p:nvPr/>
      </p:nvGrpSpPr>
      <p:grpSpPr>
        <a:xfrm>
          <a:off x="0" y="0"/>
          <a:ext cx="0" cy="0"/>
          <a:chOff x="0" y="0"/>
          <a:chExt cx="0" cy="0"/>
        </a:xfrm>
      </p:grpSpPr>
      <p:pic>
        <p:nvPicPr>
          <p:cNvPr id="6" name="Picture 5"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7" name="TextBox 6"/>
          <p:cNvSpPr txBox="1"/>
          <p:nvPr/>
        </p:nvSpPr>
        <p:spPr>
          <a:xfrm>
            <a:off x="1835696" y="332656"/>
            <a:ext cx="5663282" cy="707886"/>
          </a:xfrm>
          <a:prstGeom prst="rect">
            <a:avLst/>
          </a:prstGeom>
          <a:noFill/>
        </p:spPr>
        <p:txBody>
          <a:bodyPr wrap="none" rtlCol="0">
            <a:spAutoFit/>
          </a:bodyPr>
          <a:lstStyle/>
          <a:p>
            <a:r>
              <a:rPr lang="en-US" sz="4000" dirty="0" smtClean="0">
                <a:solidFill>
                  <a:schemeClr val="bg2"/>
                </a:solidFill>
              </a:rPr>
              <a:t>…or make a good drawing</a:t>
            </a:r>
            <a:endParaRPr lang="en-CA" sz="4000" dirty="0">
              <a:solidFill>
                <a:schemeClr val="bg2"/>
              </a:solidFill>
            </a:endParaRPr>
          </a:p>
        </p:txBody>
      </p:sp>
      <p:sp>
        <p:nvSpPr>
          <p:cNvPr id="8" name="TextBox 7"/>
          <p:cNvSpPr txBox="1"/>
          <p:nvPr/>
        </p:nvSpPr>
        <p:spPr>
          <a:xfrm>
            <a:off x="1403648" y="980728"/>
            <a:ext cx="6048672" cy="1477328"/>
          </a:xfrm>
          <a:prstGeom prst="rect">
            <a:avLst/>
          </a:prstGeom>
          <a:noFill/>
        </p:spPr>
        <p:txBody>
          <a:bodyPr wrap="square" rtlCol="0">
            <a:spAutoFit/>
          </a:bodyPr>
          <a:lstStyle/>
          <a:p>
            <a:pPr>
              <a:buFont typeface="Arial" pitchFamily="34" charset="0"/>
              <a:buChar char="•"/>
            </a:pPr>
            <a:r>
              <a:rPr lang="en-US" dirty="0" smtClean="0">
                <a:solidFill>
                  <a:srgbClr val="002060"/>
                </a:solidFill>
              </a:rPr>
              <a:t>Sometimes plans are just not available</a:t>
            </a:r>
          </a:p>
          <a:p>
            <a:pPr>
              <a:buFont typeface="Arial" pitchFamily="34" charset="0"/>
              <a:buChar char="•"/>
            </a:pPr>
            <a:r>
              <a:rPr lang="en-US" dirty="0" smtClean="0">
                <a:solidFill>
                  <a:srgbClr val="002060"/>
                </a:solidFill>
              </a:rPr>
              <a:t>Be careful using photos; try to get shots from the side or top</a:t>
            </a:r>
          </a:p>
          <a:p>
            <a:pPr>
              <a:buFont typeface="Arial" pitchFamily="34" charset="0"/>
              <a:buChar char="•"/>
            </a:pPr>
            <a:r>
              <a:rPr lang="en-US" dirty="0" smtClean="0">
                <a:solidFill>
                  <a:srgbClr val="002060"/>
                </a:solidFill>
              </a:rPr>
              <a:t>Even with straight side shots, there will be parallax distortion</a:t>
            </a:r>
          </a:p>
          <a:p>
            <a:pPr>
              <a:buFont typeface="Arial" pitchFamily="34" charset="0"/>
              <a:buChar char="•"/>
            </a:pPr>
            <a:r>
              <a:rPr lang="en-US" dirty="0" smtClean="0">
                <a:solidFill>
                  <a:srgbClr val="002060"/>
                </a:solidFill>
              </a:rPr>
              <a:t>You can overlap photos to try to get rid of this</a:t>
            </a:r>
          </a:p>
          <a:p>
            <a:pPr>
              <a:buFont typeface="Arial" pitchFamily="34" charset="0"/>
              <a:buChar char="•"/>
            </a:pPr>
            <a:endParaRPr lang="en-CA" dirty="0">
              <a:solidFill>
                <a:srgbClr val="002060"/>
              </a:solidFill>
            </a:endParaRPr>
          </a:p>
        </p:txBody>
      </p:sp>
      <p:pic>
        <p:nvPicPr>
          <p:cNvPr id="10" name="Picture 9" descr="Martin-Xb-61-1.jpg"/>
          <p:cNvPicPr>
            <a:picLocks noChangeAspect="1"/>
          </p:cNvPicPr>
          <p:nvPr/>
        </p:nvPicPr>
        <p:blipFill>
          <a:blip r:embed="rId4"/>
          <a:stretch>
            <a:fillRect/>
          </a:stretch>
        </p:blipFill>
        <p:spPr>
          <a:xfrm>
            <a:off x="683568" y="2348880"/>
            <a:ext cx="3397083" cy="2160240"/>
          </a:xfrm>
          <a:prstGeom prst="rect">
            <a:avLst/>
          </a:prstGeom>
        </p:spPr>
      </p:pic>
      <p:pic>
        <p:nvPicPr>
          <p:cNvPr id="11" name="Picture 10" descr="matador model 1.jpg"/>
          <p:cNvPicPr>
            <a:picLocks noChangeAspect="1"/>
          </p:cNvPicPr>
          <p:nvPr/>
        </p:nvPicPr>
        <p:blipFill>
          <a:blip r:embed="rId5" cstate="print"/>
          <a:stretch>
            <a:fillRect/>
          </a:stretch>
        </p:blipFill>
        <p:spPr>
          <a:xfrm>
            <a:off x="4355976" y="2276872"/>
            <a:ext cx="4334272" cy="2889515"/>
          </a:xfrm>
          <a:prstGeom prst="rect">
            <a:avLst/>
          </a:prstGeom>
        </p:spPr>
      </p:pic>
      <p:sp>
        <p:nvSpPr>
          <p:cNvPr id="15" name="TextBox 14"/>
          <p:cNvSpPr txBox="1"/>
          <p:nvPr/>
        </p:nvSpPr>
        <p:spPr>
          <a:xfrm>
            <a:off x="899592" y="4653136"/>
            <a:ext cx="2885726" cy="923330"/>
          </a:xfrm>
          <a:prstGeom prst="rect">
            <a:avLst/>
          </a:prstGeom>
          <a:noFill/>
        </p:spPr>
        <p:txBody>
          <a:bodyPr wrap="none" rtlCol="0">
            <a:spAutoFit/>
          </a:bodyPr>
          <a:lstStyle/>
          <a:p>
            <a:pPr algn="ctr"/>
            <a:r>
              <a:rPr lang="en-US" dirty="0" smtClean="0">
                <a:solidFill>
                  <a:srgbClr val="002060"/>
                </a:solidFill>
              </a:rPr>
              <a:t>Martin YB-61</a:t>
            </a:r>
          </a:p>
          <a:p>
            <a:pPr algn="ctr"/>
            <a:r>
              <a:rPr lang="en-US" dirty="0" smtClean="0">
                <a:solidFill>
                  <a:srgbClr val="002060"/>
                </a:solidFill>
              </a:rPr>
              <a:t>All were expended as targets</a:t>
            </a:r>
          </a:p>
          <a:p>
            <a:pPr algn="ctr"/>
            <a:r>
              <a:rPr lang="en-US" dirty="0" smtClean="0">
                <a:solidFill>
                  <a:srgbClr val="002060"/>
                </a:solidFill>
              </a:rPr>
              <a:t>None exist today</a:t>
            </a:r>
            <a:endParaRPr lang="en-CA" dirty="0">
              <a:solidFill>
                <a:srgbClr val="002060"/>
              </a:solidFill>
            </a:endParaRPr>
          </a:p>
        </p:txBody>
      </p:sp>
      <p:sp>
        <p:nvSpPr>
          <p:cNvPr id="16" name="TextBox 15"/>
          <p:cNvSpPr txBox="1"/>
          <p:nvPr/>
        </p:nvSpPr>
        <p:spPr>
          <a:xfrm>
            <a:off x="5220072" y="5373216"/>
            <a:ext cx="2932662" cy="369332"/>
          </a:xfrm>
          <a:prstGeom prst="rect">
            <a:avLst/>
          </a:prstGeom>
          <a:noFill/>
        </p:spPr>
        <p:txBody>
          <a:bodyPr wrap="none" rtlCol="0">
            <a:spAutoFit/>
          </a:bodyPr>
          <a:lstStyle/>
          <a:p>
            <a:r>
              <a:rPr lang="en-US" dirty="0" smtClean="0">
                <a:solidFill>
                  <a:schemeClr val="bg2"/>
                </a:solidFill>
              </a:rPr>
              <a:t>Crazy me … I wanted a model</a:t>
            </a:r>
            <a:endParaRPr lang="en-CA"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5000" b="-25000"/>
          </a:stretch>
        </a:blipFill>
        <a:effectLst/>
      </p:bgPr>
    </p:bg>
    <p:spTree>
      <p:nvGrpSpPr>
        <p:cNvPr id="1" name=""/>
        <p:cNvGrpSpPr/>
        <p:nvPr/>
      </p:nvGrpSpPr>
      <p:grpSpPr>
        <a:xfrm>
          <a:off x="0" y="0"/>
          <a:ext cx="0" cy="0"/>
          <a:chOff x="0" y="0"/>
          <a:chExt cx="0" cy="0"/>
        </a:xfrm>
      </p:grpSpPr>
      <p:pic>
        <p:nvPicPr>
          <p:cNvPr id="6" name="Picture 5" descr="belcher bits logo.jpg"/>
          <p:cNvPicPr>
            <a:picLocks noChangeAspect="1"/>
          </p:cNvPicPr>
          <p:nvPr/>
        </p:nvPicPr>
        <p:blipFill>
          <a:blip r:embed="rId3" cstate="print"/>
          <a:stretch>
            <a:fillRect/>
          </a:stretch>
        </p:blipFill>
        <p:spPr>
          <a:xfrm>
            <a:off x="6300192" y="6165304"/>
            <a:ext cx="2717292" cy="557784"/>
          </a:xfrm>
          <a:prstGeom prst="rect">
            <a:avLst/>
          </a:prstGeom>
        </p:spPr>
      </p:pic>
      <p:sp>
        <p:nvSpPr>
          <p:cNvPr id="7" name="TextBox 6"/>
          <p:cNvSpPr txBox="1"/>
          <p:nvPr/>
        </p:nvSpPr>
        <p:spPr>
          <a:xfrm>
            <a:off x="1835696" y="332656"/>
            <a:ext cx="5663282" cy="707886"/>
          </a:xfrm>
          <a:prstGeom prst="rect">
            <a:avLst/>
          </a:prstGeom>
          <a:noFill/>
        </p:spPr>
        <p:txBody>
          <a:bodyPr wrap="none" rtlCol="0">
            <a:spAutoFit/>
          </a:bodyPr>
          <a:lstStyle/>
          <a:p>
            <a:r>
              <a:rPr lang="en-US" sz="4000" dirty="0" smtClean="0">
                <a:solidFill>
                  <a:schemeClr val="bg2"/>
                </a:solidFill>
              </a:rPr>
              <a:t>…or make a good drawing</a:t>
            </a:r>
            <a:endParaRPr lang="en-CA" sz="4000" dirty="0">
              <a:solidFill>
                <a:schemeClr val="bg2"/>
              </a:solidFill>
            </a:endParaRPr>
          </a:p>
        </p:txBody>
      </p:sp>
      <p:pic>
        <p:nvPicPr>
          <p:cNvPr id="9" name="Picture 8" descr="xb-61-1.JPG"/>
          <p:cNvPicPr>
            <a:picLocks noChangeAspect="1"/>
          </p:cNvPicPr>
          <p:nvPr/>
        </p:nvPicPr>
        <p:blipFill>
          <a:blip r:embed="rId4"/>
          <a:stretch>
            <a:fillRect/>
          </a:stretch>
        </p:blipFill>
        <p:spPr>
          <a:xfrm rot="20992713">
            <a:off x="5836999" y="1418237"/>
            <a:ext cx="2655247" cy="1519696"/>
          </a:xfrm>
          <a:prstGeom prst="rect">
            <a:avLst/>
          </a:prstGeom>
        </p:spPr>
      </p:pic>
      <p:pic>
        <p:nvPicPr>
          <p:cNvPr id="12" name="Picture 11" descr="b61-service-1.jpg"/>
          <p:cNvPicPr>
            <a:picLocks noChangeAspect="1"/>
          </p:cNvPicPr>
          <p:nvPr/>
        </p:nvPicPr>
        <p:blipFill>
          <a:blip r:embed="rId5"/>
          <a:stretch>
            <a:fillRect/>
          </a:stretch>
        </p:blipFill>
        <p:spPr>
          <a:xfrm>
            <a:off x="755576" y="1700808"/>
            <a:ext cx="2592288" cy="1435151"/>
          </a:xfrm>
          <a:prstGeom prst="rect">
            <a:avLst/>
          </a:prstGeom>
        </p:spPr>
      </p:pic>
      <p:pic>
        <p:nvPicPr>
          <p:cNvPr id="13" name="Picture 12" descr="matador.JPG"/>
          <p:cNvPicPr>
            <a:picLocks noChangeAspect="1"/>
          </p:cNvPicPr>
          <p:nvPr/>
        </p:nvPicPr>
        <p:blipFill>
          <a:blip r:embed="rId6"/>
          <a:stretch>
            <a:fillRect/>
          </a:stretch>
        </p:blipFill>
        <p:spPr>
          <a:xfrm>
            <a:off x="2051720" y="3429000"/>
            <a:ext cx="5323631" cy="2664296"/>
          </a:xfrm>
          <a:prstGeom prst="rect">
            <a:avLst/>
          </a:prstGeom>
        </p:spPr>
      </p:pic>
      <p:sp>
        <p:nvSpPr>
          <p:cNvPr id="14" name="TextBox 13"/>
          <p:cNvSpPr txBox="1"/>
          <p:nvPr/>
        </p:nvSpPr>
        <p:spPr>
          <a:xfrm>
            <a:off x="755576" y="980728"/>
            <a:ext cx="6511719" cy="369332"/>
          </a:xfrm>
          <a:prstGeom prst="rect">
            <a:avLst/>
          </a:prstGeom>
          <a:noFill/>
        </p:spPr>
        <p:txBody>
          <a:bodyPr wrap="none" rtlCol="0">
            <a:spAutoFit/>
          </a:bodyPr>
          <a:lstStyle/>
          <a:p>
            <a:r>
              <a:rPr lang="en-US" dirty="0" smtClean="0">
                <a:solidFill>
                  <a:schemeClr val="bg2"/>
                </a:solidFill>
              </a:rPr>
              <a:t>Here I imported two side shots, scaled them and overlapped them…</a:t>
            </a:r>
            <a:endParaRPr lang="en-CA" dirty="0">
              <a:solidFill>
                <a:schemeClr val="bg2"/>
              </a:solidFill>
            </a:endParaRPr>
          </a:p>
        </p:txBody>
      </p:sp>
      <p:cxnSp>
        <p:nvCxnSpPr>
          <p:cNvPr id="20" name="Straight Arrow Connector 19"/>
          <p:cNvCxnSpPr/>
          <p:nvPr/>
        </p:nvCxnSpPr>
        <p:spPr>
          <a:xfrm rot="16200000" flipH="1">
            <a:off x="1907704" y="3140968"/>
            <a:ext cx="1008112" cy="57606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940152" y="2492896"/>
            <a:ext cx="1728192" cy="144016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35896" y="2204864"/>
            <a:ext cx="1820307" cy="646331"/>
          </a:xfrm>
          <a:prstGeom prst="rect">
            <a:avLst/>
          </a:prstGeom>
          <a:noFill/>
        </p:spPr>
        <p:txBody>
          <a:bodyPr wrap="none" rtlCol="0">
            <a:spAutoFit/>
          </a:bodyPr>
          <a:lstStyle/>
          <a:p>
            <a:r>
              <a:rPr lang="en-US" dirty="0" smtClean="0">
                <a:solidFill>
                  <a:schemeClr val="bg2"/>
                </a:solidFill>
              </a:rPr>
              <a:t>…then traced my </a:t>
            </a:r>
          </a:p>
          <a:p>
            <a:r>
              <a:rPr lang="en-US" dirty="0">
                <a:solidFill>
                  <a:schemeClr val="bg2"/>
                </a:solidFill>
              </a:rPr>
              <a:t>d</a:t>
            </a:r>
            <a:r>
              <a:rPr lang="en-US" dirty="0" smtClean="0">
                <a:solidFill>
                  <a:schemeClr val="bg2"/>
                </a:solidFill>
              </a:rPr>
              <a:t>rawing on top</a:t>
            </a:r>
            <a:endParaRPr lang="en-CA" dirty="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5344</TotalTime>
  <Words>2416</Words>
  <Application>Microsoft Office PowerPoint</Application>
  <PresentationFormat>On-screen Show (4:3)</PresentationFormat>
  <Paragraphs>141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Scratchbuilding</vt:lpstr>
      <vt:lpstr>By Mike Belcher</vt:lpstr>
      <vt:lpstr>Scratchbuilding: Why do it?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Scratchbuilding</dc:title>
  <dc:creator>belcherbits</dc:creator>
  <cp:lastModifiedBy>belcherbits</cp:lastModifiedBy>
  <cp:revision>80</cp:revision>
  <dcterms:created xsi:type="dcterms:W3CDTF">2016-02-02T19:12:46Z</dcterms:created>
  <dcterms:modified xsi:type="dcterms:W3CDTF">2016-02-07T00:05:26Z</dcterms:modified>
</cp:coreProperties>
</file>